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oboto"/>
      <p:regular r:id="rId57"/>
      <p:bold r:id="rId58"/>
      <p:italic r:id="rId59"/>
      <p:boldItalic r:id="rId60"/>
    </p:embeddedFont>
    <p:embeddedFont>
      <p:font typeface="Helvetica Neue"/>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5.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3079573/" TargetMode="External"/><Relationship Id="rId3" Type="http://schemas.openxmlformats.org/officeDocument/2006/relationships/hyperlink" Target="https://www.23andme.com/ancestry-composition-guid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475163a"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herroannekim/hacking_race" TargetMode="External"/><Relationship Id="rId3" Type="http://schemas.openxmlformats.org/officeDocument/2006/relationships/hyperlink" Target="https://www.genome.gov/27528684/1000-genomes-project/"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rnationalgenome.org/data-portal/sample/HG01108"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3andme.com/ancestry-composition-guid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qz.com/765879/23andme-has-a-race-problem-when-it-comes-to-ancestry-reports-for-non-whites/" TargetMode="External"/><Relationship Id="rId3" Type="http://schemas.openxmlformats.org/officeDocument/2006/relationships/hyperlink" Target="https://qz.com/765879/23andme-has-a-race-problem-when-it-comes-to-ancestry-reports-for-non-whites/" TargetMode="External"/><Relationship Id="rId4" Type="http://schemas.openxmlformats.org/officeDocument/2006/relationships/hyperlink" Target="https://gizmodo.com/how-dna-testing-botched-my-familys-heritage-and-probab-1820932637" TargetMode="External"/><Relationship Id="rId10" Type="http://schemas.openxmlformats.org/officeDocument/2006/relationships/hyperlink" Target="https://journals.sagepub.com/doi/full/10.1177/0306312719861434" TargetMode="External"/><Relationship Id="rId9" Type="http://schemas.openxmlformats.org/officeDocument/2006/relationships/hyperlink" Target="https://www.buzzfeed.com/tomvellner/23-and-me-dna-kit-explained" TargetMode="External"/><Relationship Id="rId5" Type="http://schemas.openxmlformats.org/officeDocument/2006/relationships/hyperlink" Target="https://gizmodo.com/how-dna-testing-botched-my-familys-heritage-and-probab-1820932637" TargetMode="External"/><Relationship Id="rId6" Type="http://schemas.openxmlformats.org/officeDocument/2006/relationships/hyperlink" Target="https://www.theguardian.com/lifeandstyle/2018/aug/11/question-ancestry-does-dna-testing-really-understand-race" TargetMode="External"/><Relationship Id="rId7" Type="http://schemas.openxmlformats.org/officeDocument/2006/relationships/hyperlink" Target="https://www.npr.org/2019/07/05/738949320/episode-924-stuck-in-chinas-panopticon" TargetMode="External"/><Relationship Id="rId8" Type="http://schemas.openxmlformats.org/officeDocument/2006/relationships/hyperlink" Target="https://www.buzzfeednews.com/article/peteraldhous/golden-state-killer-dna-experiment-genetic-genealog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ff.org/deeplinks/2019/08/ices-rapid-dna-testing-migrants-border-yet-another-iteration-family-separation"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60000"/>
              </a:lnSpc>
              <a:spcBef>
                <a:spcPts val="1500"/>
              </a:spcBef>
              <a:spcAft>
                <a:spcPts val="0"/>
              </a:spcAft>
              <a:buClr>
                <a:srgbClr val="333435"/>
              </a:buClr>
              <a:buSzPts val="1350"/>
              <a:buFont typeface="Helvetica Neue"/>
              <a:buChar char="-"/>
            </a:pPr>
            <a:r>
              <a:rPr lang="en" sz="1350">
                <a:solidFill>
                  <a:srgbClr val="333435"/>
                </a:solidFill>
                <a:latin typeface="Helvetica Neue"/>
                <a:ea typeface="Helvetica Neue"/>
                <a:cs typeface="Helvetica Neue"/>
                <a:sym typeface="Helvetica Neue"/>
              </a:rPr>
              <a:t>Our underground railroad - UTAH</a:t>
            </a:r>
            <a:endParaRPr sz="1350">
              <a:solidFill>
                <a:srgbClr val="333435"/>
              </a:solidFill>
              <a:latin typeface="Helvetica Neue"/>
              <a:ea typeface="Helvetica Neue"/>
              <a:cs typeface="Helvetica Neue"/>
              <a:sym typeface="Helvetica Neue"/>
            </a:endParaRPr>
          </a:p>
          <a:p>
            <a:pPr indent="-314325" lvl="0" marL="457200" rtl="0" algn="l">
              <a:lnSpc>
                <a:spcPct val="160000"/>
              </a:lnSpc>
              <a:spcBef>
                <a:spcPts val="0"/>
              </a:spcBef>
              <a:spcAft>
                <a:spcPts val="0"/>
              </a:spcAft>
              <a:buClr>
                <a:srgbClr val="333435"/>
              </a:buClr>
              <a:buSzPts val="1350"/>
              <a:buFont typeface="Helvetica Neue"/>
              <a:buChar char="-"/>
            </a:pPr>
            <a:r>
              <a:rPr lang="en" sz="1350">
                <a:solidFill>
                  <a:srgbClr val="333435"/>
                </a:solidFill>
                <a:latin typeface="Helvetica Neue"/>
                <a:ea typeface="Helvetica Neue"/>
                <a:cs typeface="Helvetica Neue"/>
                <a:sym typeface="Helvetica Neue"/>
              </a:rPr>
              <a:t>Linear aspect of PCA make it better than a non-linear </a:t>
            </a:r>
            <a:r>
              <a:rPr lang="en" sz="1350">
                <a:solidFill>
                  <a:srgbClr val="333435"/>
                </a:solidFill>
                <a:latin typeface="Helvetica Neue"/>
                <a:ea typeface="Helvetica Neue"/>
                <a:cs typeface="Helvetica Neue"/>
                <a:sym typeface="Helvetica Neue"/>
              </a:rPr>
              <a:t>separator</a:t>
            </a:r>
            <a:endParaRPr sz="1350">
              <a:solidFill>
                <a:srgbClr val="333435"/>
              </a:solidFill>
              <a:latin typeface="Helvetica Neue"/>
              <a:ea typeface="Helvetica Neue"/>
              <a:cs typeface="Helvetica Neue"/>
              <a:sym typeface="Helvetica Neue"/>
            </a:endParaRPr>
          </a:p>
          <a:p>
            <a:pPr indent="-314325" lvl="0" marL="457200" rtl="0" algn="l">
              <a:lnSpc>
                <a:spcPct val="160000"/>
              </a:lnSpc>
              <a:spcBef>
                <a:spcPts val="0"/>
              </a:spcBef>
              <a:spcAft>
                <a:spcPts val="0"/>
              </a:spcAft>
              <a:buClr>
                <a:srgbClr val="333435"/>
              </a:buClr>
              <a:buSzPts val="1350"/>
              <a:buFont typeface="Helvetica Neue"/>
              <a:buChar char="-"/>
            </a:pPr>
            <a:r>
              <a:rPr lang="en" sz="1350">
                <a:solidFill>
                  <a:srgbClr val="333435"/>
                </a:solidFill>
                <a:latin typeface="Helvetica Neue"/>
                <a:ea typeface="Helvetica Neue"/>
                <a:cs typeface="Helvetica Neue"/>
                <a:sym typeface="Helvetica Neue"/>
              </a:rPr>
              <a:t>Anthropology</a:t>
            </a:r>
            <a:endParaRPr sz="1350">
              <a:solidFill>
                <a:srgbClr val="333435"/>
              </a:solidFill>
              <a:latin typeface="Helvetica Neue"/>
              <a:ea typeface="Helvetica Neue"/>
              <a:cs typeface="Helvetica Neue"/>
              <a:sym typeface="Helvetica Neue"/>
            </a:endParaRPr>
          </a:p>
          <a:p>
            <a:pPr indent="-314325" lvl="0" marL="457200" rtl="0" algn="l">
              <a:lnSpc>
                <a:spcPct val="160000"/>
              </a:lnSpc>
              <a:spcBef>
                <a:spcPts val="0"/>
              </a:spcBef>
              <a:spcAft>
                <a:spcPts val="0"/>
              </a:spcAft>
              <a:buClr>
                <a:srgbClr val="333435"/>
              </a:buClr>
              <a:buSzPts val="1350"/>
              <a:buFont typeface="Helvetica Neue"/>
              <a:buChar char="-"/>
            </a:pPr>
            <a:r>
              <a:rPr lang="en" sz="1350">
                <a:solidFill>
                  <a:srgbClr val="333435"/>
                </a:solidFill>
                <a:latin typeface="Helvetica Neue"/>
                <a:ea typeface="Helvetica Neue"/>
                <a:cs typeface="Helvetica Neue"/>
                <a:sym typeface="Helvetica Neue"/>
              </a:rPr>
              <a:t>Genomics testing: oncological data - once it has been released to a pharmaceutical company</a:t>
            </a:r>
            <a:endParaRPr sz="1350">
              <a:solidFill>
                <a:srgbClr val="333435"/>
              </a:solidFill>
              <a:latin typeface="Helvetica Neue"/>
              <a:ea typeface="Helvetica Neue"/>
              <a:cs typeface="Helvetica Neue"/>
              <a:sym typeface="Helvetica Neue"/>
            </a:endParaRPr>
          </a:p>
          <a:p>
            <a:pPr indent="-314325" lvl="0" marL="457200" rtl="0" algn="l">
              <a:lnSpc>
                <a:spcPct val="160000"/>
              </a:lnSpc>
              <a:spcBef>
                <a:spcPts val="0"/>
              </a:spcBef>
              <a:spcAft>
                <a:spcPts val="0"/>
              </a:spcAft>
              <a:buClr>
                <a:srgbClr val="333435"/>
              </a:buClr>
              <a:buSzPts val="1350"/>
              <a:buFont typeface="Helvetica Neue"/>
              <a:buChar char="-"/>
            </a:pPr>
            <a:r>
              <a:rPr lang="en" sz="1350">
                <a:solidFill>
                  <a:srgbClr val="333435"/>
                </a:solidFill>
                <a:latin typeface="Helvetica Neue"/>
                <a:ea typeface="Helvetica Neue"/>
                <a:cs typeface="Helvetica Neue"/>
                <a:sym typeface="Helvetica Neue"/>
              </a:rPr>
              <a:t>Genetic non-discrimation act, no protection from life insurer</a:t>
            </a:r>
            <a:endParaRPr sz="1350">
              <a:solidFill>
                <a:srgbClr val="333435"/>
              </a:solidFill>
              <a:latin typeface="Helvetica Neue"/>
              <a:ea typeface="Helvetica Neue"/>
              <a:cs typeface="Helvetica Neue"/>
              <a:sym typeface="Helvetica Neue"/>
            </a:endParaRPr>
          </a:p>
          <a:p>
            <a:pPr indent="-314325" lvl="0" marL="457200" rtl="0" algn="l">
              <a:lnSpc>
                <a:spcPct val="160000"/>
              </a:lnSpc>
              <a:spcBef>
                <a:spcPts val="0"/>
              </a:spcBef>
              <a:spcAft>
                <a:spcPts val="0"/>
              </a:spcAft>
              <a:buClr>
                <a:srgbClr val="333435"/>
              </a:buClr>
              <a:buSzPts val="1350"/>
              <a:buFont typeface="Helvetica Neue"/>
              <a:buChar char="-"/>
            </a:pPr>
            <a:r>
              <a:rPr lang="en" sz="1350">
                <a:solidFill>
                  <a:srgbClr val="333435"/>
                </a:solidFill>
                <a:latin typeface="Helvetica Neue"/>
                <a:ea typeface="Helvetica Neue"/>
                <a:cs typeface="Helvetica Neue"/>
                <a:sym typeface="Helvetica Neue"/>
              </a:rPr>
              <a:t>Law enforcement only has access to two databases</a:t>
            </a:r>
            <a:endParaRPr sz="1350">
              <a:solidFill>
                <a:srgbClr val="333435"/>
              </a:solidFill>
              <a:latin typeface="Helvetica Neue"/>
              <a:ea typeface="Helvetica Neue"/>
              <a:cs typeface="Helvetica Neue"/>
              <a:sym typeface="Helvetica Neue"/>
            </a:endParaRPr>
          </a:p>
          <a:p>
            <a:pPr indent="-314325" lvl="0" marL="457200" rtl="0" algn="l">
              <a:lnSpc>
                <a:spcPct val="160000"/>
              </a:lnSpc>
              <a:spcBef>
                <a:spcPts val="0"/>
              </a:spcBef>
              <a:spcAft>
                <a:spcPts val="0"/>
              </a:spcAft>
              <a:buClr>
                <a:srgbClr val="333435"/>
              </a:buClr>
              <a:buSzPts val="1350"/>
              <a:buFont typeface="Helvetica Neue"/>
              <a:buChar char="-"/>
            </a:pPr>
            <a:r>
              <a:rPr lang="en" sz="1350">
                <a:solidFill>
                  <a:srgbClr val="333435"/>
                </a:solidFill>
                <a:latin typeface="Helvetica Neue"/>
                <a:ea typeface="Helvetica Neue"/>
                <a:cs typeface="Helvetica Neue"/>
                <a:sym typeface="Helvetica Neue"/>
              </a:rPr>
              <a:t>What happens when these companies goes bankrupt</a:t>
            </a:r>
            <a:endParaRPr sz="1350">
              <a:solidFill>
                <a:srgbClr val="333435"/>
              </a:solidFill>
              <a:latin typeface="Helvetica Neue"/>
              <a:ea typeface="Helvetica Neue"/>
              <a:cs typeface="Helvetica Neue"/>
              <a:sym typeface="Helvetica Neue"/>
            </a:endParaRPr>
          </a:p>
          <a:p>
            <a:pPr indent="0" lvl="0" marL="0" rtl="0" algn="l">
              <a:lnSpc>
                <a:spcPct val="160000"/>
              </a:lnSpc>
              <a:spcBef>
                <a:spcPts val="1500"/>
              </a:spcBef>
              <a:spcAft>
                <a:spcPts val="1500"/>
              </a:spcAft>
              <a:buNone/>
            </a:pPr>
            <a:r>
              <a:rPr lang="en" sz="1350">
                <a:solidFill>
                  <a:srgbClr val="333435"/>
                </a:solidFill>
                <a:latin typeface="Helvetica Neue"/>
                <a:ea typeface="Helvetica Neue"/>
                <a:cs typeface="Helvetica Neue"/>
                <a:sym typeface="Helvetica Neue"/>
              </a:rPr>
              <a:t>3 anthropologists, 5 bio people, 7 computer cpeople, 25 people total</a:t>
            </a:r>
            <a:endParaRPr sz="1350">
              <a:solidFill>
                <a:srgbClr val="333435"/>
              </a:solidFill>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e7659304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e7659304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solidFill>
                  <a:schemeClr val="dk2"/>
                </a:solidFill>
              </a:rPr>
              <a:t>An individual’s genome is sequenced based off a DNA sample (spit works)</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&gt;95% of that genome will be exactly the same as every other humans. The remaining 5% variation is very important for distinguishing that human</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We refer to the DNA variations as SNPs, there are other kinds of mutations but SNPs are most relevant for categorizing.</a:t>
            </a:r>
            <a:endParaRPr b="1"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Some </a:t>
            </a:r>
            <a:r>
              <a:rPr lang="en" sz="1600">
                <a:solidFill>
                  <a:schemeClr val="dk2"/>
                </a:solidFill>
              </a:rPr>
              <a:t>SNPs are highly correlated within ethnic groups</a:t>
            </a:r>
            <a:r>
              <a:rPr lang="en" sz="1600">
                <a:solidFill>
                  <a:schemeClr val="dk2"/>
                </a:solidFill>
              </a:rPr>
              <a:t>. G</a:t>
            </a:r>
            <a:r>
              <a:rPr lang="en" sz="1600">
                <a:solidFill>
                  <a:schemeClr val="dk2"/>
                </a:solidFill>
              </a:rPr>
              <a:t>enetic information comes from our ancestors, but it gets scrambled (recombined) as it gets passed down</a:t>
            </a:r>
            <a:r>
              <a:rPr lang="en" sz="1600">
                <a:solidFill>
                  <a:schemeClr val="dk2"/>
                </a:solidFill>
              </a:rPr>
              <a:t>. Example of an ethnic group: Han Chinese, Yoruba from Nigeria. </a:t>
            </a:r>
            <a:endParaRPr sz="16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e7659304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e7659304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The phenotype (observable traits) is determined from the genotype and epigenome</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Regulatory DNA determines which genes in the genotype are enhanced in the resulting phenotype, and which ones are repressed.</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This is referred to as the effect size of a gene and is almost entirely empirically determined </a:t>
            </a:r>
            <a:endParaRPr sz="16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e7165304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e7165304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200">
                <a:solidFill>
                  <a:schemeClr val="dk1"/>
                </a:solidFill>
                <a:highlight>
                  <a:srgbClr val="FFFFFF"/>
                </a:highlight>
              </a:rPr>
              <a:t>These women are twins.</a:t>
            </a:r>
            <a:endParaRPr sz="1200">
              <a:solidFill>
                <a:schemeClr val="dk1"/>
              </a:solidFill>
              <a:highlight>
                <a:srgbClr val="FFFFFF"/>
              </a:highlight>
            </a:endParaRPr>
          </a:p>
          <a:p>
            <a:pPr indent="0" lvl="0" marL="0" rtl="0" algn="l">
              <a:lnSpc>
                <a:spcPct val="115000"/>
              </a:lnSpc>
              <a:spcBef>
                <a:spcPts val="1000"/>
              </a:spcBef>
              <a:spcAft>
                <a:spcPts val="0"/>
              </a:spcAft>
              <a:buNone/>
            </a:pPr>
            <a:r>
              <a:rPr lang="en" sz="1200">
                <a:solidFill>
                  <a:schemeClr val="dk1"/>
                </a:solidFill>
                <a:highlight>
                  <a:srgbClr val="FFFFFF"/>
                </a:highlight>
              </a:rPr>
              <a:t>If people looked at them closely they would see a striking facial similarity between them. But because we use just a couple cues like hair texture and coloration as indicators of racial membership we are prone to see these sisters as unrelated and unlikely to share the same parents. What is going on here? When we say that people are on average 50% related to each parent this really means that they have a 50% chance of inheriting any given allele that a parent has. Traits like hair texture and skin tone are complex traits governed by lots of different alleles.</a:t>
            </a:r>
            <a:endParaRPr sz="1200">
              <a:solidFill>
                <a:schemeClr val="dk1"/>
              </a:solidFill>
              <a:highlight>
                <a:srgbClr val="FFFFFF"/>
              </a:highlight>
            </a:endParaRPr>
          </a:p>
          <a:p>
            <a:pPr indent="0" lvl="0" marL="0" rtl="0" algn="l">
              <a:lnSpc>
                <a:spcPct val="115000"/>
              </a:lnSpc>
              <a:spcBef>
                <a:spcPts val="1000"/>
              </a:spcBef>
              <a:spcAft>
                <a:spcPts val="0"/>
              </a:spcAft>
              <a:buNone/>
            </a:pPr>
            <a:r>
              <a:rPr lang="en" sz="1200">
                <a:solidFill>
                  <a:schemeClr val="dk1"/>
                </a:solidFill>
                <a:highlight>
                  <a:srgbClr val="FFFFFF"/>
                </a:highlight>
              </a:rPr>
              <a:t>During the process of recombination (whereby future parents produce unique eggs and sperm), and  then fertilization (where a specific sperm and egg combine), some siblings will end up with more light skin alleles and others with more dark tone alleles....just by chance. In fact most siblings will end up with middle-ish numbers of light and dark skin alleles in such a circumstance and look like these women's other siblings. Just to be clear, the daughter in this scenario that has lighter skin is not necessarily more likely to have more alleles from her white father than from her black mother in other parts of the genome. This is because different genes that are not linked (close to each other on chromosomes) will be inherited </a:t>
            </a:r>
            <a:r>
              <a:rPr lang="en" sz="1200">
                <a:solidFill>
                  <a:schemeClr val="dk1"/>
                </a:solidFill>
                <a:highlight>
                  <a:srgbClr val="FFFFFF"/>
                </a:highlight>
              </a:rPr>
              <a:t>independently</a:t>
            </a:r>
            <a:r>
              <a:rPr lang="en" sz="1200">
                <a:solidFill>
                  <a:schemeClr val="dk1"/>
                </a:solidFill>
                <a:highlight>
                  <a:srgbClr val="FFFFFF"/>
                </a:highlight>
              </a:rPr>
              <a:t> (independent assortment for anyone who remembers Mendelian genetics 101).</a:t>
            </a:r>
            <a:endParaRPr sz="1200">
              <a:solidFill>
                <a:schemeClr val="dk1"/>
              </a:solidFill>
              <a:highlight>
                <a:srgbClr val="FFFFFF"/>
              </a:highlight>
            </a:endParaRPr>
          </a:p>
          <a:p>
            <a:pPr indent="0" lvl="0" marL="0" rtl="0" algn="l">
              <a:lnSpc>
                <a:spcPct val="115000"/>
              </a:lnSpc>
              <a:spcBef>
                <a:spcPts val="1000"/>
              </a:spcBef>
              <a:spcAft>
                <a:spcPts val="0"/>
              </a:spcAft>
              <a:buNone/>
            </a:pPr>
            <a:r>
              <a:t/>
            </a:r>
            <a:endParaRPr>
              <a:solidFill>
                <a:schemeClr val="dk1"/>
              </a:solidFill>
              <a:highlight>
                <a:srgbClr val="FFFFFF"/>
              </a:highlight>
            </a:endParaRPr>
          </a:p>
          <a:p>
            <a:pPr indent="0" lvl="0" marL="0" rtl="0" algn="l">
              <a:lnSpc>
                <a:spcPct val="115000"/>
              </a:lnSpc>
              <a:spcBef>
                <a:spcPts val="1000"/>
              </a:spcBef>
              <a:spcAft>
                <a:spcPts val="0"/>
              </a:spcAft>
              <a:buNone/>
            </a:pPr>
            <a:r>
              <a:rPr lang="en">
                <a:solidFill>
                  <a:schemeClr val="dk1"/>
                </a:solidFill>
                <a:highlight>
                  <a:srgbClr val="FFFFFF"/>
                </a:highlight>
              </a:rPr>
              <a:t>&lt;Example and test from Cristina Moya&gt;</a:t>
            </a:r>
            <a:endParaRPr>
              <a:solidFill>
                <a:schemeClr val="dk1"/>
              </a:solidFill>
              <a:highlight>
                <a:srgbClr val="FFFFFF"/>
              </a:highlight>
            </a:endParaRPr>
          </a:p>
          <a:p>
            <a:pPr indent="0" lvl="0" marL="0" rtl="0" algn="l">
              <a:spcBef>
                <a:spcPts val="10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ae9ade83b2387de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ae9ade83b2387de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With that understanding, let’s look at how g</a:t>
            </a:r>
            <a:r>
              <a:rPr lang="en" sz="1800">
                <a:solidFill>
                  <a:schemeClr val="dk2"/>
                </a:solidFill>
              </a:rPr>
              <a:t>enetics testing companies calculate your ancestry. They have access a proprietary panel of informative SNPs that differ between ethnicities. This panel is garnered from publicly available DNA sets with ancestry labels, but mostly it’s from their own customers, using self-reported ancestries. 23AndMe uses in total around 0.5M SNPs or about 0.016% of the genome, though Chinese researchers were able to tell the difference between Han Chinese and minority Uighur populations using only 35 SNPs (guess why they need to do that!).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rPr>
              <a:t>The genetics test splits up the customer DNA into very small chunks (to avoid running into a recombination event), and compares SNPs in each chunk to the SNP panel through a latent-state analysis, to retrieve the admixture.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e7165304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e7165304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Using unsupervised clustering on samples of DNA from different populations worldwide, geneticists can differentiate about 23 different human ancestries.  But there are several obstacles to determining ancestry labels for DNA samples. </a:t>
            </a:r>
            <a:endParaRPr sz="1800"/>
          </a:p>
          <a:p>
            <a:pPr indent="0" lvl="0" marL="0" rtl="0" algn="l">
              <a:spcBef>
                <a:spcPts val="0"/>
              </a:spcBef>
              <a:spcAft>
                <a:spcPts val="0"/>
              </a:spcAft>
              <a:buNone/>
            </a:pPr>
            <a:r>
              <a:rPr lang="en" sz="1800"/>
              <a:t>Due to heavy gene flow (wink, wink - that’s the technical term for our ancestors fucked) throughout all 200,000 years of modern human history, the vast majority of individuals (97%) on all continents have some degree of mixed ancestry. That is, migration events in the distant past led to enough intermixing between populations that almost no one today belongs to just 1 of those 23 populations.</a:t>
            </a:r>
            <a:endParaRPr sz="1800">
              <a:solidFill>
                <a:schemeClr val="dk2"/>
              </a:solidFill>
            </a:endParaRPr>
          </a:p>
          <a:p>
            <a:pPr indent="0" lvl="0" marL="0" rtl="0" algn="l">
              <a:spcBef>
                <a:spcPts val="0"/>
              </a:spcBef>
              <a:spcAft>
                <a:spcPts val="0"/>
              </a:spcAft>
              <a:buNone/>
            </a:pPr>
            <a:r>
              <a:rPr lang="en" sz="1800">
                <a:solidFill>
                  <a:schemeClr val="dk1"/>
                </a:solidFill>
              </a:rPr>
              <a:t>Additionally, the variance present between the populations is much smaller than the variance present between individuals locally. For example, me and another random south indian will have the same amount of DNA variance as me and Anne.</a:t>
            </a:r>
            <a:endParaRPr sz="18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Cit: Templeton, Biological Races in Humans. Page 12.</a:t>
            </a:r>
            <a:endParaRPr>
              <a:solidFill>
                <a:schemeClr val="dk1"/>
              </a:solidFill>
            </a:endParaRPr>
          </a:p>
          <a:p>
            <a:pPr indent="0" lvl="0" marL="0" rtl="0" algn="l">
              <a:spcBef>
                <a:spcPts val="0"/>
              </a:spcBef>
              <a:spcAft>
                <a:spcPts val="0"/>
              </a:spcAft>
              <a:buNone/>
            </a:pPr>
            <a:r>
              <a:rPr lang="en">
                <a:solidFill>
                  <a:schemeClr val="dk1"/>
                </a:solidFill>
              </a:rPr>
              <a:t>“Most of our genetic variation exists as differences between individuals, with between population differences being very small. </a:t>
            </a:r>
            <a:endParaRPr>
              <a:solidFill>
                <a:schemeClr val="dk1"/>
              </a:solidFill>
            </a:endParaRPr>
          </a:p>
          <a:p>
            <a:pPr indent="0" lvl="0" marL="0" rtl="0" algn="l">
              <a:spcBef>
                <a:spcPts val="0"/>
              </a:spcBef>
              <a:spcAft>
                <a:spcPts val="0"/>
              </a:spcAft>
              <a:buNone/>
            </a:pPr>
            <a:r>
              <a:rPr lang="en">
                <a:solidFill>
                  <a:schemeClr val="dk1"/>
                </a:solidFill>
              </a:rPr>
              <a:t>Painting on </a:t>
            </a:r>
            <a:r>
              <a:rPr lang="en" sz="1400">
                <a:solidFill>
                  <a:schemeClr val="dk1"/>
                </a:solidFill>
              </a:rPr>
              <a:t>, plaster, paint, glass, now at the Rhode Island School of Design (photo by the author for Hyperallergic)</a:t>
            </a:r>
            <a:endParaRPr sz="14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1600"/>
              </a:spcAft>
              <a:buClr>
                <a:schemeClr val="dk1"/>
              </a:buClr>
              <a:buSzPts val="1100"/>
              <a:buFont typeface="Arial"/>
              <a:buNone/>
            </a:pPr>
            <a:r>
              <a:t/>
            </a:r>
            <a:endParaRPr sz="1800">
              <a:solidFill>
                <a:schemeClr val="dk2"/>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e4b6b8df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e4b6b8df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a:t>
            </a:r>
            <a:r>
              <a:rPr lang="en" sz="1800"/>
              <a:t>s an example of how there are no clear genetic categories for an individual, see this PCA clustering of a sample of 23AndMe’s customers in Europe, within a single continent. This is *</a:t>
            </a:r>
            <a:r>
              <a:rPr b="1" lang="en" sz="1800"/>
              <a:t>after*</a:t>
            </a:r>
            <a:r>
              <a:rPr lang="en" sz="1800"/>
              <a:t> careful selection of reference populations for each country - looking specifically for individuals with all four grandparents from a single region, who were not believed to have migrated within the last several hundred years.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You can see the variance within a population is very wide, and since most populations are overlapping, the distance between two populations is not as wide.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It’s possible to clearly distinguish some po</a:t>
            </a:r>
            <a:r>
              <a:rPr lang="en" sz="1800"/>
              <a:t>pulations from each other: see that the Finnish population on the far left side are outliers on the graph, due to their relative isolation from the rest of Europe. However, for any single individual, it’s unclear which population they might fall into because all the populations overlap to some extent - see that the green dots representing people from Norway overlaps partially with Finland. At best you could narrow it down to 2 countries.</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d83193b5f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d83193b5f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There’s also a major social flaw with genetics testing:</a:t>
            </a:r>
            <a:endParaRPr sz="1800">
              <a:solidFill>
                <a:schemeClr val="dk2"/>
              </a:solidFill>
            </a:endParaRPr>
          </a:p>
          <a:p>
            <a:pPr indent="-342900" lvl="0" marL="457200" rtl="0" algn="l">
              <a:lnSpc>
                <a:spcPct val="115000"/>
              </a:lnSpc>
              <a:spcBef>
                <a:spcPts val="1600"/>
              </a:spcBef>
              <a:spcAft>
                <a:spcPts val="0"/>
              </a:spcAft>
              <a:buClr>
                <a:schemeClr val="dk2"/>
              </a:buClr>
              <a:buSzPts val="1800"/>
              <a:buChar char="-"/>
            </a:pPr>
            <a:r>
              <a:rPr lang="en" sz="1800">
                <a:solidFill>
                  <a:schemeClr val="dk2"/>
                </a:solidFill>
              </a:rPr>
              <a:t>23AndMe/Ancestry database is most popular with European White and Asian populations, so those segments have much richer data available. It’s also true of genetics datasets available to academia and governments: mostly European.</a:t>
            </a:r>
            <a:endParaRPr sz="1800">
              <a:solidFill>
                <a:schemeClr val="dk2"/>
              </a:solidFill>
            </a:endParaRPr>
          </a:p>
          <a:p>
            <a:pPr indent="0" lvl="0" marL="45720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rPr lang="en"/>
              <a:t>resources:</a:t>
            </a:r>
            <a:endParaRPr/>
          </a:p>
          <a:p>
            <a:pPr indent="0" lvl="0" marL="0" rtl="0" algn="l">
              <a:spcBef>
                <a:spcPts val="1600"/>
              </a:spcBef>
              <a:spcAft>
                <a:spcPts val="0"/>
              </a:spcAft>
              <a:buNone/>
            </a:pPr>
            <a:r>
              <a:rPr lang="en" u="sng">
                <a:solidFill>
                  <a:schemeClr val="hlink"/>
                </a:solidFill>
                <a:hlinkClick r:id="rId2"/>
              </a:rPr>
              <a:t>https://www.ncbi.nlm.nih.gov/pmc/articles/PMC3079573/</a:t>
            </a:r>
            <a:r>
              <a:rPr lang="en"/>
              <a:t>: Genome wide association studies in European populations have issues with extending to non-European populations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https://www.23andme.com/ancestry-composition-guide/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da050c14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da050c14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Lack of data on other ancestries, like African or Indigenous American makes it difficult to determine the causes of genetic diseases in those populations, which hinders the development of therapies. </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Unfortunately the work of studies to identify genetic risk variants based on European databases will not fully translate to other non-European populations. </a:t>
            </a:r>
            <a:endParaRPr sz="1800">
              <a:solidFill>
                <a:schemeClr val="dk2"/>
              </a:solidFill>
            </a:endParaRPr>
          </a:p>
          <a:p>
            <a:pPr indent="0" lvl="0" marL="0" rtl="0" algn="l">
              <a:lnSpc>
                <a:spcPct val="115000"/>
              </a:lnSpc>
              <a:spcBef>
                <a:spcPts val="1600"/>
              </a:spcBef>
              <a:spcAft>
                <a:spcPts val="0"/>
              </a:spcAft>
              <a:buNone/>
            </a:pPr>
            <a:r>
              <a:t/>
            </a:r>
            <a:endParaRPr sz="1800">
              <a:solidFill>
                <a:schemeClr val="dk2"/>
              </a:solidFill>
            </a:endParaRPr>
          </a:p>
          <a:p>
            <a:pPr indent="0" lvl="0" marL="0" rtl="0" algn="l">
              <a:spcBef>
                <a:spcPts val="1600"/>
              </a:spcBef>
              <a:spcAft>
                <a:spcPts val="0"/>
              </a:spcAft>
              <a:buNone/>
            </a:pPr>
            <a:r>
              <a:rPr lang="en" u="sng">
                <a:solidFill>
                  <a:schemeClr val="hlink"/>
                </a:solidFill>
                <a:hlinkClick r:id="rId2"/>
              </a:rPr>
              <a:t>https://www.nature.com/articles/475163a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e4b6b8df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e4b6b8df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ae9ade83b2387de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ae9ade83b2387de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These are portraits that were buried with mummies, of people who lived 2000 years ago in North Africa. </a:t>
            </a:r>
            <a:r>
              <a:rPr lang="en" sz="1800">
                <a:solidFill>
                  <a:schemeClr val="dk2"/>
                </a:solidFill>
              </a:rPr>
              <a:t>Ancestry testing will always be confounded by the fact that our ancestors engaged in multiple mass-migrations in the distant past, which have exponentially increased over the last several thousand years to current day.</a:t>
            </a:r>
            <a:endParaRPr sz="1400">
              <a:solidFill>
                <a:schemeClr val="dk1"/>
              </a:solidFill>
            </a:endParaRPr>
          </a:p>
          <a:p>
            <a:pPr indent="0" lvl="0" marL="0" rtl="0" algn="l">
              <a:spcBef>
                <a:spcPts val="1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f0292bf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f0292bf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e4b6b8df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e4b6b8df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 Although genes determine physical traits, the final expression of the gene is heavily determined by the various promoters and repressors around the gene. Hence using % difference between individuals’ genomes can be very misleading.</a:t>
            </a:r>
            <a:endParaRPr/>
          </a:p>
          <a:p>
            <a:pPr indent="0" lvl="0" marL="0" rtl="0" algn="l">
              <a:spcBef>
                <a:spcPts val="1600"/>
              </a:spcBef>
              <a:spcAft>
                <a:spcPts val="0"/>
              </a:spcAft>
              <a:buNone/>
            </a:pPr>
            <a:r>
              <a:t/>
            </a:r>
            <a:endParaRPr/>
          </a:p>
          <a:p>
            <a:pPr indent="0" lvl="0" marL="0" rtl="0" algn="l">
              <a:spcBef>
                <a:spcPts val="0"/>
              </a:spcBef>
              <a:spcAft>
                <a:spcPts val="0"/>
              </a:spcAft>
              <a:buNone/>
            </a:pPr>
            <a:r>
              <a:rPr lang="en"/>
              <a:t>&lt;</a:t>
            </a:r>
            <a:r>
              <a:rPr lang="en" sz="1800">
                <a:solidFill>
                  <a:schemeClr val="dk2"/>
                </a:solidFill>
              </a:rPr>
              <a:t>We can only see phenotypes but this is not the same as ancestry. But the choice of which SNPs to use as racial markers is based on the observable phenotypes of individuals&gt;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db52fd2c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db52fd2c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db52fd2c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db52fd2c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b92cf731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b92cf731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We are hacking ancestry or admixture</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Technical Admixture involves</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CHS: Southern Han Chinese</a:t>
            </a:r>
            <a:endParaRPr sz="18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CLM: Colombians from Medellin, Colombia</a:t>
            </a:r>
            <a:endParaRPr sz="1800">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CDX: Chinese Dai in Xishuangbanna, China</a:t>
            </a:r>
            <a:endParaRPr sz="1800">
              <a:solidFill>
                <a:schemeClr val="dk2"/>
              </a:solidFill>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2"/>
              </a:solidFill>
            </a:endParaRPr>
          </a:p>
          <a:p>
            <a:pPr indent="0" lvl="0" marL="0" rtl="0" algn="l">
              <a:lnSpc>
                <a:spcPct val="115000"/>
              </a:lnSpc>
              <a:spcBef>
                <a:spcPts val="0"/>
              </a:spcBef>
              <a:spcAft>
                <a:spcPts val="1600"/>
              </a:spcAft>
              <a:buClr>
                <a:schemeClr val="dk1"/>
              </a:buClr>
              <a:buSzPts val="1100"/>
              <a:buFont typeface="Arial"/>
              <a:buNone/>
            </a:pPr>
            <a:r>
              <a:t/>
            </a:r>
            <a:endParaRPr sz="1800">
              <a:solidFill>
                <a:schemeClr val="dk2"/>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e7659304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e7659304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We are hacking ancestry or admixture</a:t>
            </a:r>
            <a:endParaRPr sz="1800">
              <a:solidFill>
                <a:schemeClr val="dk2"/>
              </a:solidFill>
            </a:endParaRPr>
          </a:p>
          <a:p>
            <a:pPr indent="0" lvl="0" marL="0" rtl="0" algn="l">
              <a:lnSpc>
                <a:spcPct val="115000"/>
              </a:lnSpc>
              <a:spcBef>
                <a:spcPts val="1600"/>
              </a:spcBef>
              <a:spcAft>
                <a:spcPts val="1600"/>
              </a:spcAft>
              <a:buNone/>
            </a:pPr>
            <a:r>
              <a:rPr lang="en" sz="1800">
                <a:solidFill>
                  <a:schemeClr val="dk2"/>
                </a:solidFill>
              </a:rPr>
              <a:t>Technical Admixture involves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e7659304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e7659304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e7659304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e7659304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Run PCA on all the data -&gt; number of centers/ancestry populations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Make a dictionary of `scores` that stores keys of ancestry populations to values of lists of tuples with each tuple representing another id with the distance that id is from the `test_sample` scores[“CHS”] = [(float_of_distance([snps,...],_id),(float_of_distance([snps,...],_id),...]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 chose the highest scores to cluster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db52fd2c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db52fd2c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db52fd2c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db52fd2c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Please clone our repository: </a:t>
            </a:r>
            <a:r>
              <a:rPr lang="en" sz="1800" u="sng">
                <a:solidFill>
                  <a:schemeClr val="accent5"/>
                </a:solidFill>
                <a:hlinkClick r:id="rId2"/>
              </a:rPr>
              <a:t>https://github.com/herroannekim/hacking_race</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2"/>
                </a:solidFill>
              </a:rPr>
              <a:t>You’ll want to pip install plink, ugtm, numpy, scikitlearn, matplotlib, </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rPr>
              <a:t>We’ll be working with the 1000 Genome dataset: </a:t>
            </a:r>
            <a:r>
              <a:rPr lang="en" sz="1800" u="sng">
                <a:solidFill>
                  <a:schemeClr val="accent5"/>
                </a:solidFill>
                <a:hlinkClick r:id="rId3"/>
              </a:rPr>
              <a:t>https://www.genome.gov/27528684/1000-genomes-project/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e59bd75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e59bd75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Puerto Rican Female: </a:t>
            </a:r>
            <a:r>
              <a:rPr lang="en" sz="1800" u="sng">
                <a:solidFill>
                  <a:schemeClr val="accent5"/>
                </a:solidFill>
                <a:hlinkClick r:id="rId2"/>
              </a:rPr>
              <a:t>https://www.internationalgenome.org/data-portal/sample/HG01108</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d5087137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d5087137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f5277e97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f5277e97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f5277e975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f5277e975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classify_HG01108.html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f5277e975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f5277e97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f5277e975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f5277e975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f5277e975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f5277e975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f5277e975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f5277e975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f5277e975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f5277e975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f5277e975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f5277e975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db52fd2c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db52fd2c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e4b6b8df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e4b6b8df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https://www.23andme.com/ancestry-composition-guide/</a:t>
            </a:r>
            <a:endParaRPr/>
          </a:p>
          <a:p>
            <a:pPr indent="0" lvl="0" marL="0" rtl="0" algn="l">
              <a:spcBef>
                <a:spcPts val="0"/>
              </a:spcBef>
              <a:spcAft>
                <a:spcPts val="0"/>
              </a:spcAft>
              <a:buNone/>
            </a:pPr>
            <a:r>
              <a:t/>
            </a:r>
            <a:endParaRPr/>
          </a:p>
          <a:p>
            <a:pPr indent="0" lvl="0" marL="0" rtl="0" algn="l">
              <a:lnSpc>
                <a:spcPct val="115000"/>
              </a:lnSpc>
              <a:spcBef>
                <a:spcPts val="0"/>
              </a:spcBef>
              <a:spcAft>
                <a:spcPts val="1600"/>
              </a:spcAft>
              <a:buClr>
                <a:schemeClr val="dk1"/>
              </a:buClr>
              <a:buSzPts val="1100"/>
              <a:buFont typeface="Arial"/>
              <a:buNone/>
            </a:pPr>
            <a:r>
              <a:rPr lang="en" sz="1800">
                <a:solidFill>
                  <a:schemeClr val="dk2"/>
                </a:solidFill>
              </a:rPr>
              <a:t>Raises the degree to which the choice of clustering algo can influence racial diagnosis, also that the algos are arbitrary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e765930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e765930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With the increased availability of direct-to-consumer (DTC) genetic testing, we’ve seen an explosion of interest in getting these tests</a:t>
            </a:r>
            <a:endParaRPr/>
          </a:p>
          <a:p>
            <a:pPr indent="-298450" lvl="0" marL="457200" rtl="0" algn="l">
              <a:lnSpc>
                <a:spcPct val="115000"/>
              </a:lnSpc>
              <a:spcBef>
                <a:spcPts val="0"/>
              </a:spcBef>
              <a:spcAft>
                <a:spcPts val="0"/>
              </a:spcAft>
              <a:buSzPts val="1100"/>
              <a:buChar char="●"/>
            </a:pPr>
            <a:r>
              <a:rPr lang="en"/>
              <a:t>People are kind of obsessed with this stuff...</a:t>
            </a:r>
            <a:endParaRPr/>
          </a:p>
          <a:p>
            <a:pPr indent="-298450" lvl="0" marL="457200" rtl="0" algn="l">
              <a:lnSpc>
                <a:spcPct val="115000"/>
              </a:lnSpc>
              <a:spcBef>
                <a:spcPts val="0"/>
              </a:spcBef>
              <a:spcAft>
                <a:spcPts val="0"/>
              </a:spcAft>
              <a:buSzPts val="1100"/>
              <a:buChar char="●"/>
            </a:pPr>
            <a:r>
              <a:rPr lang="en"/>
              <a:t>Despite how incorrect or problematic the results can be…</a:t>
            </a:r>
            <a:endParaRPr/>
          </a:p>
          <a:p>
            <a:pPr indent="-298450" lvl="0" marL="457200" rtl="0" algn="l">
              <a:lnSpc>
                <a:spcPct val="115000"/>
              </a:lnSpc>
              <a:spcBef>
                <a:spcPts val="0"/>
              </a:spcBef>
              <a:spcAft>
                <a:spcPts val="0"/>
              </a:spcAft>
              <a:buSzPts val="1100"/>
              <a:buChar char="●"/>
            </a:pPr>
            <a:r>
              <a:rPr lang="en"/>
              <a:t>How can “science” and genetics be so “wrong”?  </a:t>
            </a:r>
            <a:endParaRPr/>
          </a:p>
          <a:p>
            <a:pPr indent="-298450" lvl="0" marL="457200" rtl="0" algn="l">
              <a:lnSpc>
                <a:spcPct val="115000"/>
              </a:lnSpc>
              <a:spcBef>
                <a:spcPts val="0"/>
              </a:spcBef>
              <a:spcAft>
                <a:spcPts val="0"/>
              </a:spcAft>
              <a:buSzPts val="1100"/>
              <a:buChar char="●"/>
            </a:pPr>
            <a:r>
              <a:t/>
            </a:r>
            <a:endParaRPr/>
          </a:p>
          <a:p>
            <a:pPr indent="-298450" lvl="0" marL="457200" rtl="0" algn="l">
              <a:lnSpc>
                <a:spcPct val="115000"/>
              </a:lnSpc>
              <a:spcBef>
                <a:spcPts val="0"/>
              </a:spcBef>
              <a:spcAft>
                <a:spcPts val="0"/>
              </a:spcAft>
              <a:buSzPts val="1100"/>
              <a:buChar char="●"/>
            </a:pPr>
            <a:r>
              <a:rPr lang="en"/>
              <a:t>WELL, let’s consider the definition of what we’re assessing here….</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Clr>
                <a:schemeClr val="dk1"/>
              </a:buClr>
              <a:buSzPts val="1100"/>
              <a:buFont typeface="Arial"/>
              <a:buNone/>
            </a:pPr>
            <a:r>
              <a:rPr lang="en" sz="1000" u="sng">
                <a:solidFill>
                  <a:schemeClr val="accent5"/>
                </a:solidFill>
                <a:hlinkClick r:id="rId2"/>
              </a:rPr>
              <a:t>https://qz.com/765879/23andme-has-a-race-problem-when-it-comes-to-ancestry-reports-for-non-whites/</a:t>
            </a:r>
            <a:endParaRPr sz="1000" u="sng">
              <a:solidFill>
                <a:schemeClr val="accent5"/>
              </a:solidFill>
              <a:hlinkClick r:id="rId3"/>
            </a:endParaRPr>
          </a:p>
          <a:p>
            <a:pPr indent="0" lvl="0" marL="0" rtl="0" algn="l">
              <a:lnSpc>
                <a:spcPct val="115000"/>
              </a:lnSpc>
              <a:spcBef>
                <a:spcPts val="1600"/>
              </a:spcBef>
              <a:spcAft>
                <a:spcPts val="0"/>
              </a:spcAft>
              <a:buClr>
                <a:schemeClr val="dk1"/>
              </a:buClr>
              <a:buSzPts val="1100"/>
              <a:buFont typeface="Arial"/>
              <a:buNone/>
            </a:pPr>
            <a:r>
              <a:rPr lang="en" sz="1000" u="sng">
                <a:solidFill>
                  <a:schemeClr val="accent5"/>
                </a:solidFill>
                <a:hlinkClick r:id="rId4"/>
              </a:rPr>
              <a:t>https://gizmodo.com/how-dna-testing-botched-my-familys-heritage-and-probab-1820932637</a:t>
            </a:r>
            <a:endParaRPr sz="1000" u="sng">
              <a:solidFill>
                <a:schemeClr val="accent5"/>
              </a:solidFill>
              <a:hlinkClick r:id="rId5"/>
            </a:endParaRPr>
          </a:p>
          <a:p>
            <a:pPr indent="0" lvl="0" marL="0" rtl="0" algn="l">
              <a:lnSpc>
                <a:spcPct val="115000"/>
              </a:lnSpc>
              <a:spcBef>
                <a:spcPts val="1600"/>
              </a:spcBef>
              <a:spcAft>
                <a:spcPts val="0"/>
              </a:spcAft>
              <a:buClr>
                <a:schemeClr val="dk1"/>
              </a:buClr>
              <a:buSzPts val="1100"/>
              <a:buFont typeface="Arial"/>
              <a:buNone/>
            </a:pPr>
            <a:r>
              <a:rPr lang="en" sz="1000" u="sng">
                <a:solidFill>
                  <a:schemeClr val="accent5"/>
                </a:solidFill>
                <a:hlinkClick r:id="rId6"/>
              </a:rPr>
              <a:t>https://www.theguardian.com/lifeandstyle/2018/aug/11/question-ancestry-does-dna-testing-really-understand-race</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u="sng">
                <a:solidFill>
                  <a:schemeClr val="accent5"/>
                </a:solidFill>
                <a:hlinkClick r:id="rId7"/>
              </a:rPr>
              <a:t>https://www.npr.org/2019/07/05/738949320/episode-924-stuck-in-chinas-panopticon</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u="sng">
                <a:solidFill>
                  <a:schemeClr val="accent5"/>
                </a:solidFill>
                <a:hlinkClick r:id="rId8"/>
              </a:rPr>
              <a:t>https://www.buzzfeednews.com/article/peteraldhous/golden-state-killer-dna-experiment-genetic-genealogy</a:t>
            </a:r>
            <a:endParaRPr sz="10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n" sz="1000" u="sng">
                <a:solidFill>
                  <a:schemeClr val="accent5"/>
                </a:solidFill>
                <a:hlinkClick r:id="rId9"/>
              </a:rPr>
              <a:t>https://www.buzzfeed.com/tomvellner/23-and-me-dna-kit-explained</a:t>
            </a:r>
            <a:endParaRPr sz="10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rPr lang="en" sz="1000" u="sng">
                <a:solidFill>
                  <a:schemeClr val="accent5"/>
                </a:solidFill>
                <a:hlinkClick r:id="rId10"/>
              </a:rPr>
              <a:t>https://journals.sagepub.com/doi/full/10.1177/0306312719861434</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d83193b5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d83193b5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https://www.census.gov/topics/population/race.html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f5277e975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f5277e975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resources:</a:t>
            </a:r>
            <a:endParaRPr/>
          </a:p>
          <a:p>
            <a:pPr indent="0" lvl="0" marL="0" rtl="0" algn="l">
              <a:spcBef>
                <a:spcPts val="0"/>
              </a:spcBef>
              <a:spcAft>
                <a:spcPts val="0"/>
              </a:spcAft>
              <a:buNone/>
            </a:pPr>
            <a:r>
              <a:rPr lang="en"/>
              <a:t>https://www.census.gov/topics/population/race.html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ae9ade83b2387de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ae9ade83b2387de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 news: Chinese tracking minority Uyghur population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stopping the US government from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f5277e97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f5277e97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u="sng">
                <a:solidFill>
                  <a:schemeClr val="accent5"/>
                </a:solidFill>
                <a:hlinkClick r:id="rId2"/>
              </a:rPr>
              <a:t>https://www.eff.org/deeplinks/2019/08/ices-rapid-dna-testing-migrants-border-yet-another-iteration-family-separation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db52fd2c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db52fd2c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db52fd2c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db52fd2c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db52fd2c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db52fd2c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b92cf731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b92cf731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d508713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d508713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d508713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d508713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e4b6b8df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e4b6b8df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&lt;not the first result - joke&gt;</a:t>
            </a:r>
            <a:endParaRPr sz="1800">
              <a:solidFill>
                <a:schemeClr val="dk1"/>
              </a:solidFill>
            </a:endParaRPr>
          </a:p>
          <a:p>
            <a:pPr indent="0" lvl="0" marL="0" rtl="0" algn="l">
              <a:spcBef>
                <a:spcPts val="0"/>
              </a:spcBef>
              <a:spcAft>
                <a:spcPts val="0"/>
              </a:spcAft>
              <a:buNone/>
            </a:pPr>
            <a:r>
              <a:rPr lang="en" sz="1800">
                <a:solidFill>
                  <a:schemeClr val="dk1"/>
                </a:solidFill>
              </a:rPr>
              <a:t>Race is a culturally constructed label that very crudely and imprecisely describes real genetic variation. When we say it’s a cultural construct, we</a:t>
            </a:r>
            <a:r>
              <a:rPr lang="en" sz="1800">
                <a:solidFill>
                  <a:schemeClr val="dk1"/>
                </a:solidFill>
              </a:rPr>
              <a:t> don’t mean that skin color is made up. Skin color is in your DNA.</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We’re saying that establishing categories along lines of skin color - white, black, asian - has no genetic basis. No genetic basis that makes skin color the meaningful threshold upon which we can make divisions of humans.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____</a:t>
            </a:r>
            <a:endParaRPr sz="1800"/>
          </a:p>
          <a:p>
            <a:pPr indent="0" lvl="0" marL="0" rtl="0" algn="l">
              <a:spcBef>
                <a:spcPts val="0"/>
              </a:spcBef>
              <a:spcAft>
                <a:spcPts val="0"/>
              </a:spcAft>
              <a:buNone/>
            </a:pPr>
            <a:r>
              <a:rPr lang="en" sz="1800">
                <a:solidFill>
                  <a:schemeClr val="dk1"/>
                </a:solidFill>
              </a:rPr>
              <a:t>[Santos et al, 2009) , </a:t>
            </a:r>
            <a:r>
              <a:rPr lang="en" sz="1800"/>
              <a:t>[Templeton, Biological Races in Humans]</a:t>
            </a:r>
            <a:endParaRPr sz="18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d83193b5f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d83193b5f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d83193b5f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d83193b5f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db52fd2c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db52fd2c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For example, researchers who assessed the geographic ancestry of self-declared “whites” and “blacks” in the United States and Brazil and found that many Brazilian “whites” had more African ancestry than US “blacks”. So the culturally defined categories of white and black do not have the</a:t>
            </a:r>
            <a:r>
              <a:rPr lang="en" sz="1800">
                <a:solidFill>
                  <a:schemeClr val="dk1"/>
                </a:solidFill>
              </a:rPr>
              <a:t> </a:t>
            </a:r>
            <a:r>
              <a:rPr lang="en" sz="1800">
                <a:solidFill>
                  <a:schemeClr val="dk1"/>
                </a:solidFill>
              </a:rPr>
              <a:t>same genetic meanings in United States and Brazil</a:t>
            </a:r>
            <a:endParaRPr sz="1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e7165304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e7165304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2"/>
                </a:solidFill>
              </a:rPr>
              <a:t>A little bit of </a:t>
            </a:r>
            <a:r>
              <a:rPr lang="en" sz="2400">
                <a:solidFill>
                  <a:schemeClr val="dk2"/>
                </a:solidFill>
              </a:rPr>
              <a:t>history</a:t>
            </a:r>
            <a:r>
              <a:rPr lang="en" sz="2400">
                <a:solidFill>
                  <a:schemeClr val="dk2"/>
                </a:solidFill>
              </a:rPr>
              <a:t> of racial science in Europe/America. </a:t>
            </a:r>
            <a:r>
              <a:rPr lang="en" sz="1800">
                <a:solidFill>
                  <a:schemeClr val="dk2"/>
                </a:solidFill>
              </a:rPr>
              <a:t>From 1700s - 1800s: Racial science was hugely popular to debate publicly. Two theories prevailed:</a:t>
            </a:r>
            <a:endParaRPr sz="1800">
              <a:solidFill>
                <a:schemeClr val="dk2"/>
              </a:solidFill>
            </a:endParaRPr>
          </a:p>
          <a:p>
            <a:pPr indent="0" lvl="0" marL="0" rtl="0" algn="l">
              <a:lnSpc>
                <a:spcPct val="115000"/>
              </a:lnSpc>
              <a:spcBef>
                <a:spcPts val="1600"/>
              </a:spcBef>
              <a:spcAft>
                <a:spcPts val="0"/>
              </a:spcAft>
              <a:buNone/>
            </a:pPr>
            <a:r>
              <a:rPr b="1" lang="en" sz="1800">
                <a:solidFill>
                  <a:schemeClr val="dk2"/>
                </a:solidFill>
              </a:rPr>
              <a:t>Polygenesis</a:t>
            </a:r>
            <a:r>
              <a:rPr lang="en" sz="1800">
                <a:solidFill>
                  <a:schemeClr val="dk2"/>
                </a:solidFill>
              </a:rPr>
              <a:t> - white people (Europeans) come from the Garden of Eden, other peoples did not. Africans, American indigenous peoples, etc. were different human species. This was backed up by skull diagrams and anthropologists of the day.</a:t>
            </a:r>
            <a:endParaRPr sz="1800">
              <a:solidFill>
                <a:schemeClr val="dk2"/>
              </a:solidFill>
            </a:endParaRPr>
          </a:p>
          <a:p>
            <a:pPr indent="0" lvl="0" marL="0" rtl="0" algn="l">
              <a:lnSpc>
                <a:spcPct val="115000"/>
              </a:lnSpc>
              <a:spcBef>
                <a:spcPts val="1600"/>
              </a:spcBef>
              <a:spcAft>
                <a:spcPts val="0"/>
              </a:spcAft>
              <a:buNone/>
            </a:pPr>
            <a:r>
              <a:rPr b="1" lang="en" sz="1800">
                <a:solidFill>
                  <a:schemeClr val="dk2"/>
                </a:solidFill>
              </a:rPr>
              <a:t>Climate theory </a:t>
            </a:r>
            <a:r>
              <a:rPr lang="en" sz="1800">
                <a:solidFill>
                  <a:schemeClr val="dk2"/>
                </a:solidFill>
              </a:rPr>
              <a:t>- hot weather breeds degeneracy and physical disorders like dark skin and kinky hair. Cold weather and exposure to European culture could cure it.</a:t>
            </a:r>
            <a:endParaRPr sz="1800">
              <a:solidFill>
                <a:schemeClr val="dk2"/>
              </a:solidFill>
            </a:endParaRPr>
          </a:p>
          <a:p>
            <a:pPr indent="0" lvl="0" marL="0" rtl="0" algn="l">
              <a:lnSpc>
                <a:spcPct val="115000"/>
              </a:lnSpc>
              <a:spcBef>
                <a:spcPts val="1600"/>
              </a:spcBef>
              <a:spcAft>
                <a:spcPts val="0"/>
              </a:spcAft>
              <a:buNone/>
            </a:pPr>
            <a:r>
              <a:rPr lang="en" sz="1800">
                <a:solidFill>
                  <a:schemeClr val="dk2"/>
                </a:solidFill>
              </a:rPr>
              <a:t>At the heart this was a debate on whether non-Europeans people were distinct from Europeans from the origin, or whether time and climate had made them inferior. Europeans at this time could not imagine the other option: that in fact they had descended from the Africans. </a:t>
            </a:r>
            <a:endParaRPr sz="1800">
              <a:solidFill>
                <a:schemeClr val="dk2"/>
              </a:solidFill>
            </a:endParaRPr>
          </a:p>
          <a:p>
            <a:pPr indent="0" lvl="0" marL="0" rtl="0" algn="l">
              <a:lnSpc>
                <a:spcPct val="115000"/>
              </a:lnSpc>
              <a:spcBef>
                <a:spcPts val="1600"/>
              </a:spcBef>
              <a:spcAft>
                <a:spcPts val="0"/>
              </a:spcAft>
              <a:buNone/>
            </a:pPr>
            <a:r>
              <a:t/>
            </a:r>
            <a:endParaRPr sz="1800">
              <a:solidFill>
                <a:schemeClr val="dk2"/>
              </a:solidFill>
            </a:endParaRPr>
          </a:p>
          <a:p>
            <a:pPr indent="0" lvl="0" marL="0" rtl="0" algn="l">
              <a:lnSpc>
                <a:spcPct val="115000"/>
              </a:lnSpc>
              <a:spcBef>
                <a:spcPts val="1600"/>
              </a:spcBef>
              <a:spcAft>
                <a:spcPts val="0"/>
              </a:spcAft>
              <a:buNone/>
            </a:pPr>
            <a:r>
              <a:rPr lang="en" sz="1800">
                <a:solidFill>
                  <a:schemeClr val="dk2"/>
                </a:solidFill>
              </a:rPr>
              <a:t>___</a:t>
            </a:r>
            <a:endParaRPr sz="1800">
              <a:solidFill>
                <a:schemeClr val="dk2"/>
              </a:solidFill>
            </a:endParaRPr>
          </a:p>
          <a:p>
            <a:pPr indent="-342900" lvl="0" marL="457200" rtl="0" algn="l">
              <a:lnSpc>
                <a:spcPct val="115000"/>
              </a:lnSpc>
              <a:spcBef>
                <a:spcPts val="1600"/>
              </a:spcBef>
              <a:spcAft>
                <a:spcPts val="0"/>
              </a:spcAft>
              <a:buClr>
                <a:schemeClr val="dk2"/>
              </a:buClr>
              <a:buSzPts val="1800"/>
              <a:buChar char="-"/>
            </a:pPr>
            <a:r>
              <a:rPr lang="en" sz="1800">
                <a:solidFill>
                  <a:schemeClr val="dk2"/>
                </a:solidFill>
              </a:rPr>
              <a:t>Stamped From the Beginning, pg. 113, 111</a:t>
            </a:r>
            <a:endParaRPr>
              <a:solidFill>
                <a:schemeClr val="dk1"/>
              </a:solidFill>
            </a:endParaRPr>
          </a:p>
          <a:p>
            <a:pPr indent="0" lvl="0" marL="0" rtl="0" algn="l">
              <a:lnSpc>
                <a:spcPct val="115000"/>
              </a:lnSpc>
              <a:spcBef>
                <a:spcPts val="1600"/>
              </a:spcBef>
              <a:spcAft>
                <a:spcPts val="0"/>
              </a:spcAft>
              <a:buNone/>
            </a:pPr>
            <a:r>
              <a:t/>
            </a:r>
            <a:endParaRPr sz="1800">
              <a:solidFill>
                <a:schemeClr val="dk2"/>
              </a:solidFill>
            </a:endParaRPr>
          </a:p>
          <a:p>
            <a:pPr indent="0" lvl="0" marL="0" rtl="0" algn="l">
              <a:lnSpc>
                <a:spcPct val="115000"/>
              </a:lnSpc>
              <a:spcBef>
                <a:spcPts val="1600"/>
              </a:spcBef>
              <a:spcAft>
                <a:spcPts val="1600"/>
              </a:spcAft>
              <a:buClr>
                <a:schemeClr val="dk1"/>
              </a:buClr>
              <a:buSzPts val="1100"/>
              <a:buFont typeface="Arial"/>
              <a:buNone/>
            </a:pPr>
            <a:r>
              <a:t/>
            </a:r>
            <a:endParaRPr sz="1800">
              <a:solidFill>
                <a:schemeClr val="dk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e7165304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e7165304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These weren’t just skin colors back then, but important racial divisions. In slave-holding America, Slave sales would list these labels, and buyers would use them for determining the type of job a slave would have: field or house. </a:t>
            </a:r>
            <a:endParaRPr sz="1800">
              <a:solidFill>
                <a:schemeClr val="dk2"/>
              </a:solidFill>
            </a:endParaRPr>
          </a:p>
          <a:p>
            <a:pPr indent="0" lvl="0" marL="0" rtl="0" algn="l">
              <a:lnSpc>
                <a:spcPct val="115000"/>
              </a:lnSpc>
              <a:spcBef>
                <a:spcPts val="1600"/>
              </a:spcBef>
              <a:spcAft>
                <a:spcPts val="0"/>
              </a:spcAft>
              <a:buNone/>
            </a:pPr>
            <a:r>
              <a:rPr lang="en" sz="1800">
                <a:solidFill>
                  <a:schemeClr val="dk2"/>
                </a:solidFill>
              </a:rPr>
              <a:t>---</a:t>
            </a:r>
            <a:endParaRPr sz="1800">
              <a:solidFill>
                <a:schemeClr val="dk2"/>
              </a:solidFill>
            </a:endParaRPr>
          </a:p>
          <a:p>
            <a:pPr indent="0" lvl="0" marL="0" rtl="0" algn="l">
              <a:lnSpc>
                <a:spcPct val="115000"/>
              </a:lnSpc>
              <a:spcBef>
                <a:spcPts val="1600"/>
              </a:spcBef>
              <a:spcAft>
                <a:spcPts val="1600"/>
              </a:spcAft>
              <a:buNone/>
            </a:pPr>
            <a:r>
              <a:rPr lang="en" sz="1800">
                <a:solidFill>
                  <a:schemeClr val="dk2"/>
                </a:solidFill>
              </a:rPr>
              <a:t>Stamped From the Beginning, pg. 113, 111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db52fd2c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db52fd2c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9.jpg"/><Relationship Id="rId4" Type="http://schemas.openxmlformats.org/officeDocument/2006/relationships/hyperlink" Target="https://nypost.com/2015/03/02/meet-the-bi-racial-twins-no-one-believes-are-sister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9.jpg"/><Relationship Id="rId5"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1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genome.gov/27528684/1000-genomes-project/" TargetMode="External"/><Relationship Id="rId4" Type="http://schemas.openxmlformats.org/officeDocument/2006/relationships/hyperlink" Target="https://www.genome.gov/27528684/1000-genomes-project/" TargetMode="External"/><Relationship Id="rId5" Type="http://schemas.openxmlformats.org/officeDocument/2006/relationships/hyperlink" Target="https://www.genome.gov/10001688/international-hapmap-project/" TargetMode="External"/><Relationship Id="rId6" Type="http://schemas.openxmlformats.org/officeDocument/2006/relationships/hyperlink" Target="https://my.pgp-hms.org/public_genetic_data?data_type=23andM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github.com/snehitp/cehg16-workshop" TargetMode="External"/><Relationship Id="rId4" Type="http://schemas.openxmlformats.org/officeDocument/2006/relationships/hyperlink" Target="https://github.com/pcgoddard/Burchardlab_Tutorials/wiki/ADMIXTURE" TargetMode="External"/><Relationship Id="rId5" Type="http://schemas.openxmlformats.org/officeDocument/2006/relationships/hyperlink" Target="https://github.com/jacahill/Admixture" TargetMode="External"/><Relationship Id="rId6" Type="http://schemas.openxmlformats.org/officeDocument/2006/relationships/hyperlink" Target="http://www.y-str.org/2014/04/bam-analysis-kit.html" TargetMode="External"/><Relationship Id="rId7" Type="http://schemas.openxmlformats.org/officeDocument/2006/relationships/hyperlink" Target="https://github.com/pcgoddard/Burchardlab_Tutorials/wiki/ADMIXTURE" TargetMode="External"/><Relationship Id="rId8" Type="http://schemas.openxmlformats.org/officeDocument/2006/relationships/hyperlink" Target="https://pypi.org/project/admix/"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oftware.genetics.ucla.edu/admixture/admixture-manual.pdf" TargetMode="External"/><Relationship Id="rId4" Type="http://schemas.openxmlformats.org/officeDocument/2006/relationships/hyperlink" Target="https://genome.cshlp.org/content/19/9/1655.short" TargetMode="External"/><Relationship Id="rId5" Type="http://schemas.openxmlformats.org/officeDocument/2006/relationships/hyperlink" Target="https://journals.plos.org/plosgenetics/article/authors?id=10.1371/journal.pgen.1000519" TargetMode="External"/><Relationship Id="rId6" Type="http://schemas.openxmlformats.org/officeDocument/2006/relationships/hyperlink" Target="https://journals.plos.org/plosone/article/authors?id=10.1371/journal.pone.0032840" TargetMode="External"/><Relationship Id="rId7" Type="http://schemas.openxmlformats.org/officeDocument/2006/relationships/hyperlink" Target="https://ghr.nlm.nih.gov/primer/dtcgenetictesting/ancestrytest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23andme.com/ancestry-composition-guide/" TargetMode="External"/><Relationship Id="rId4" Type="http://schemas.openxmlformats.org/officeDocument/2006/relationships/hyperlink" Target="https://www.americananthro.org/ConnectWithAAA/Content.aspx?ItemNumber=2583" TargetMode="External"/><Relationship Id="rId5" Type="http://schemas.openxmlformats.org/officeDocument/2006/relationships/hyperlink" Target="https://onlinelibrary.wiley.com/doi/full/10.1002/ajpa.23120" TargetMode="External"/><Relationship Id="rId6" Type="http://schemas.openxmlformats.org/officeDocument/2006/relationships/hyperlink" Target="https://www.ncbi.nlm.nih.gov/pmc/articles/PMC5431528/" TargetMode="External"/><Relationship Id="rId7" Type="http://schemas.openxmlformats.org/officeDocument/2006/relationships/hyperlink" Target="https://www.ncbi.nlm.nih.gov/pmc/articles/PMC3737365/" TargetMode="External"/><Relationship Id="rId8" Type="http://schemas.openxmlformats.org/officeDocument/2006/relationships/hyperlink" Target="https://techcrunch.com/2019/01/18/dna-testing-twin-results-show-why-you-should-take-dna-analysis-with-a-grain-of-sal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github.com/hagax8/ancestry_viz" TargetMode="External"/><Relationship Id="rId4" Type="http://schemas.openxmlformats.org/officeDocument/2006/relationships/hyperlink" Target="https://lovingscience.com/ancestries/human" TargetMode="External"/><Relationship Id="rId5" Type="http://schemas.openxmlformats.org/officeDocument/2006/relationships/hyperlink" Target="https://www.nature.com/articles/526052a" TargetMode="External"/><Relationship Id="rId6" Type="http://schemas.openxmlformats.org/officeDocument/2006/relationships/hyperlink" Target="https://www.livinganthropologically.com/race-is-a-social-construc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Hacking Race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@HerroAnneKim, Anvita Pandit, Bobby Hunt</a:t>
            </a:r>
            <a:endParaRPr/>
          </a:p>
        </p:txBody>
      </p:sp>
      <p:sp>
        <p:nvSpPr>
          <p:cNvPr id="56" name="Google Shape;56;p13"/>
          <p:cNvSpPr txBox="1"/>
          <p:nvPr/>
        </p:nvSpPr>
        <p:spPr>
          <a:xfrm>
            <a:off x="419900" y="4104300"/>
            <a:ext cx="6046200" cy="7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Content warning: Slavery</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Genetics Crash Course</a:t>
            </a:r>
            <a:endParaRPr/>
          </a:p>
        </p:txBody>
      </p:sp>
      <p:pic>
        <p:nvPicPr>
          <p:cNvPr descr="Image result for 23andme kit" id="113" name="Google Shape;113;p22"/>
          <p:cNvPicPr preferRelativeResize="0"/>
          <p:nvPr/>
        </p:nvPicPr>
        <p:blipFill>
          <a:blip r:embed="rId3">
            <a:alphaModFix/>
          </a:blip>
          <a:stretch>
            <a:fillRect/>
          </a:stretch>
        </p:blipFill>
        <p:spPr>
          <a:xfrm>
            <a:off x="233250" y="1657051"/>
            <a:ext cx="1952825" cy="2825150"/>
          </a:xfrm>
          <a:prstGeom prst="rect">
            <a:avLst/>
          </a:prstGeom>
          <a:noFill/>
          <a:ln>
            <a:noFill/>
          </a:ln>
        </p:spPr>
      </p:pic>
      <p:sp>
        <p:nvSpPr>
          <p:cNvPr id="114" name="Google Shape;114;p22"/>
          <p:cNvSpPr/>
          <p:nvPr/>
        </p:nvSpPr>
        <p:spPr>
          <a:xfrm>
            <a:off x="2364475" y="2976788"/>
            <a:ext cx="1230900" cy="4773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snp png" id="115" name="Google Shape;115;p22"/>
          <p:cNvPicPr preferRelativeResize="0"/>
          <p:nvPr/>
        </p:nvPicPr>
        <p:blipFill>
          <a:blip r:embed="rId4">
            <a:alphaModFix/>
          </a:blip>
          <a:stretch>
            <a:fillRect/>
          </a:stretch>
        </p:blipFill>
        <p:spPr>
          <a:xfrm>
            <a:off x="3773775" y="1774437"/>
            <a:ext cx="5370226" cy="2882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descr="Image result for epigenome png" id="120" name="Google Shape;120;p23"/>
          <p:cNvPicPr preferRelativeResize="0"/>
          <p:nvPr/>
        </p:nvPicPr>
        <p:blipFill>
          <a:blip r:embed="rId3">
            <a:alphaModFix/>
          </a:blip>
          <a:stretch>
            <a:fillRect/>
          </a:stretch>
        </p:blipFill>
        <p:spPr>
          <a:xfrm>
            <a:off x="-52950" y="537925"/>
            <a:ext cx="5181876" cy="2916176"/>
          </a:xfrm>
          <a:prstGeom prst="rect">
            <a:avLst/>
          </a:prstGeom>
          <a:noFill/>
          <a:ln>
            <a:noFill/>
          </a:ln>
        </p:spPr>
      </p:pic>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Genetics Crash Course</a:t>
            </a:r>
            <a:endParaRPr/>
          </a:p>
        </p:txBody>
      </p:sp>
      <p:pic>
        <p:nvPicPr>
          <p:cNvPr descr="Image result for rna protein png" id="122" name="Google Shape;122;p23"/>
          <p:cNvPicPr preferRelativeResize="0"/>
          <p:nvPr/>
        </p:nvPicPr>
        <p:blipFill>
          <a:blip r:embed="rId4">
            <a:alphaModFix/>
          </a:blip>
          <a:stretch>
            <a:fillRect/>
          </a:stretch>
        </p:blipFill>
        <p:spPr>
          <a:xfrm>
            <a:off x="3350750" y="3061725"/>
            <a:ext cx="5793250" cy="2081775"/>
          </a:xfrm>
          <a:prstGeom prst="rect">
            <a:avLst/>
          </a:prstGeom>
          <a:noFill/>
          <a:ln>
            <a:noFill/>
          </a:ln>
        </p:spPr>
      </p:pic>
      <p:sp>
        <p:nvSpPr>
          <p:cNvPr id="123" name="Google Shape;123;p23"/>
          <p:cNvSpPr/>
          <p:nvPr/>
        </p:nvSpPr>
        <p:spPr>
          <a:xfrm>
            <a:off x="2364475" y="2976788"/>
            <a:ext cx="1230900" cy="4773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45F06"/>
        </a:solidFill>
      </p:bgPr>
    </p:bg>
    <p:spTree>
      <p:nvGrpSpPr>
        <p:cNvPr id="127" name="Shape 127"/>
        <p:cNvGrpSpPr/>
        <p:nvPr/>
      </p:nvGrpSpPr>
      <p:grpSpPr>
        <a:xfrm>
          <a:off x="0" y="0"/>
          <a:ext cx="0" cy="0"/>
          <a:chOff x="0" y="0"/>
          <a:chExt cx="0" cy="0"/>
        </a:xfrm>
      </p:grpSpPr>
      <p:pic>
        <p:nvPicPr>
          <p:cNvPr id="128" name="Google Shape;128;p24"/>
          <p:cNvPicPr preferRelativeResize="0"/>
          <p:nvPr/>
        </p:nvPicPr>
        <p:blipFill>
          <a:blip r:embed="rId3">
            <a:alphaModFix/>
          </a:blip>
          <a:stretch>
            <a:fillRect/>
          </a:stretch>
        </p:blipFill>
        <p:spPr>
          <a:xfrm>
            <a:off x="641625" y="0"/>
            <a:ext cx="7752890" cy="5143500"/>
          </a:xfrm>
          <a:prstGeom prst="rect">
            <a:avLst/>
          </a:prstGeom>
          <a:noFill/>
          <a:ln>
            <a:noFill/>
          </a:ln>
        </p:spPr>
      </p:pic>
      <p:sp>
        <p:nvSpPr>
          <p:cNvPr id="129" name="Google Shape;129;p24"/>
          <p:cNvSpPr txBox="1"/>
          <p:nvPr/>
        </p:nvSpPr>
        <p:spPr>
          <a:xfrm>
            <a:off x="0" y="4696525"/>
            <a:ext cx="89475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lt1"/>
                </a:solidFill>
                <a:hlinkClick r:id="rId4"/>
              </a:rPr>
              <a:t>https://nypost.com/2015/03/02/meet-the-bi-racial-twins-no-one-believes-are-sisters/</a:t>
            </a:r>
            <a:endParaRPr sz="1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descr="Image result for snp png" id="134" name="Google Shape;134;p25"/>
          <p:cNvPicPr preferRelativeResize="0"/>
          <p:nvPr/>
        </p:nvPicPr>
        <p:blipFill>
          <a:blip r:embed="rId3">
            <a:alphaModFix/>
          </a:blip>
          <a:stretch>
            <a:fillRect/>
          </a:stretch>
        </p:blipFill>
        <p:spPr>
          <a:xfrm>
            <a:off x="37737" y="1865487"/>
            <a:ext cx="5370226" cy="2882025"/>
          </a:xfrm>
          <a:prstGeom prst="rect">
            <a:avLst/>
          </a:prstGeom>
          <a:noFill/>
          <a:ln>
            <a:noFill/>
          </a:ln>
        </p:spPr>
      </p:pic>
      <p:sp>
        <p:nvSpPr>
          <p:cNvPr id="135" name="Google Shape;135;p25"/>
          <p:cNvSpPr txBox="1"/>
          <p:nvPr/>
        </p:nvSpPr>
        <p:spPr>
          <a:xfrm>
            <a:off x="2551863" y="1479300"/>
            <a:ext cx="6554400" cy="7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Variant site 2001 out of 500K</a:t>
            </a:r>
            <a:endParaRPr sz="1800"/>
          </a:p>
        </p:txBody>
      </p:sp>
      <p:sp>
        <p:nvSpPr>
          <p:cNvPr id="136" name="Google Shape;136;p25"/>
          <p:cNvSpPr txBox="1"/>
          <p:nvPr/>
        </p:nvSpPr>
        <p:spPr>
          <a:xfrm>
            <a:off x="5504038" y="2025625"/>
            <a:ext cx="3368400" cy="29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Variant A is most common in Purple populations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Variant B is most common in Blue populations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Variant T is most common in Orange populations</a:t>
            </a:r>
            <a:endParaRPr/>
          </a:p>
        </p:txBody>
      </p:sp>
      <p:sp>
        <p:nvSpPr>
          <p:cNvPr id="137" name="Google Shape;137;p25"/>
          <p:cNvSpPr txBox="1"/>
          <p:nvPr/>
        </p:nvSpPr>
        <p:spPr>
          <a:xfrm>
            <a:off x="330000" y="985125"/>
            <a:ext cx="58833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Customer DNA chunk:           G   C   A  </a:t>
            </a:r>
            <a:r>
              <a:rPr b="1" lang="en"/>
              <a:t>T   </a:t>
            </a:r>
            <a:r>
              <a:rPr lang="en"/>
              <a:t>C   G  T  T  A  G  A</a:t>
            </a:r>
            <a:endParaRPr/>
          </a:p>
        </p:txBody>
      </p:sp>
      <p:sp>
        <p:nvSpPr>
          <p:cNvPr id="138" name="Google Shape;138;p25"/>
          <p:cNvSpPr txBox="1"/>
          <p:nvPr/>
        </p:nvSpPr>
        <p:spPr>
          <a:xfrm>
            <a:off x="476725" y="276000"/>
            <a:ext cx="7226100" cy="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Determining ancestry</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F6033"/>
        </a:solidFill>
      </p:bgPr>
    </p:bg>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2643188" y="0"/>
            <a:ext cx="3857625" cy="5143500"/>
          </a:xfrm>
          <a:prstGeom prst="rect">
            <a:avLst/>
          </a:prstGeom>
          <a:noFill/>
          <a:ln>
            <a:noFill/>
          </a:ln>
        </p:spPr>
      </p:pic>
      <p:sp>
        <p:nvSpPr>
          <p:cNvPr id="144" name="Google Shape;144;p26"/>
          <p:cNvSpPr txBox="1"/>
          <p:nvPr/>
        </p:nvSpPr>
        <p:spPr>
          <a:xfrm>
            <a:off x="472375" y="4482200"/>
            <a:ext cx="7935600" cy="4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B7B7B7"/>
                </a:highlight>
              </a:rPr>
              <a:t>A painted Romano-Egyptian mummy mask of a man (late 2nd century CE)</a:t>
            </a:r>
            <a:endParaRPr sz="1800">
              <a:highlight>
                <a:srgbClr val="B7B7B7"/>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7"/>
          <p:cNvPicPr preferRelativeResize="0"/>
          <p:nvPr/>
        </p:nvPicPr>
        <p:blipFill>
          <a:blip r:embed="rId3">
            <a:alphaModFix/>
          </a:blip>
          <a:stretch>
            <a:fillRect/>
          </a:stretch>
        </p:blipFill>
        <p:spPr>
          <a:xfrm>
            <a:off x="1092318" y="0"/>
            <a:ext cx="6959364" cy="5143500"/>
          </a:xfrm>
          <a:prstGeom prst="rect">
            <a:avLst/>
          </a:prstGeom>
          <a:noFill/>
          <a:ln>
            <a:noFill/>
          </a:ln>
        </p:spPr>
      </p:pic>
      <p:sp>
        <p:nvSpPr>
          <p:cNvPr id="150" name="Google Shape;150;p27"/>
          <p:cNvSpPr txBox="1"/>
          <p:nvPr/>
        </p:nvSpPr>
        <p:spPr>
          <a:xfrm>
            <a:off x="1480075" y="1139750"/>
            <a:ext cx="9972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0000FF"/>
                </a:solidFill>
              </a:rPr>
              <a:t>Finland</a:t>
            </a:r>
            <a:endParaRPr b="1" u="sng">
              <a:solidFill>
                <a:srgbClr val="0000FF"/>
              </a:solidFill>
            </a:endParaRPr>
          </a:p>
        </p:txBody>
      </p:sp>
      <p:sp>
        <p:nvSpPr>
          <p:cNvPr id="151" name="Google Shape;151;p27"/>
          <p:cNvSpPr txBox="1"/>
          <p:nvPr/>
        </p:nvSpPr>
        <p:spPr>
          <a:xfrm>
            <a:off x="2219000" y="1507250"/>
            <a:ext cx="6554400" cy="7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00FF00"/>
                </a:solidFill>
                <a:highlight>
                  <a:srgbClr val="3D85C6"/>
                </a:highlight>
              </a:rPr>
              <a:t>Norway</a:t>
            </a:r>
            <a:endParaRPr b="1" u="sng">
              <a:solidFill>
                <a:srgbClr val="00FF00"/>
              </a:solidFill>
              <a:highlight>
                <a:srgbClr val="3D85C6"/>
              </a:highlight>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1357350"/>
            <a:ext cx="8520600" cy="196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3000">
                <a:solidFill>
                  <a:schemeClr val="lt1"/>
                </a:solidFill>
              </a:rPr>
              <a:t>“We are able to distinguish as many sub-populations from Europe as across all of Asia.” - 23AndMe website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0" name="Shape 160"/>
        <p:cNvGrpSpPr/>
        <p:nvPr/>
      </p:nvGrpSpPr>
      <p:grpSpPr>
        <a:xfrm>
          <a:off x="0" y="0"/>
          <a:ext cx="0" cy="0"/>
          <a:chOff x="0" y="0"/>
          <a:chExt cx="0" cy="0"/>
        </a:xfrm>
      </p:grpSpPr>
      <p:pic>
        <p:nvPicPr>
          <p:cNvPr id="161" name="Google Shape;161;p29"/>
          <p:cNvPicPr preferRelativeResize="0"/>
          <p:nvPr/>
        </p:nvPicPr>
        <p:blipFill>
          <a:blip r:embed="rId3">
            <a:alphaModFix/>
          </a:blip>
          <a:stretch>
            <a:fillRect/>
          </a:stretch>
        </p:blipFill>
        <p:spPr>
          <a:xfrm>
            <a:off x="2450975" y="0"/>
            <a:ext cx="4242066"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172900" y="1879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adding more data will not solve ancestry profiling!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170" name="Shape 170"/>
        <p:cNvGrpSpPr/>
        <p:nvPr/>
      </p:nvGrpSpPr>
      <p:grpSpPr>
        <a:xfrm>
          <a:off x="0" y="0"/>
          <a:ext cx="0" cy="0"/>
          <a:chOff x="0" y="0"/>
          <a:chExt cx="0" cy="0"/>
        </a:xfrm>
      </p:grpSpPr>
      <p:pic>
        <p:nvPicPr>
          <p:cNvPr id="171" name="Google Shape;171;p31"/>
          <p:cNvPicPr preferRelativeResize="0"/>
          <p:nvPr/>
        </p:nvPicPr>
        <p:blipFill>
          <a:blip r:embed="rId3">
            <a:alphaModFix/>
          </a:blip>
          <a:stretch>
            <a:fillRect/>
          </a:stretch>
        </p:blipFill>
        <p:spPr>
          <a:xfrm>
            <a:off x="0" y="0"/>
            <a:ext cx="3101649" cy="5158409"/>
          </a:xfrm>
          <a:prstGeom prst="rect">
            <a:avLst/>
          </a:prstGeom>
          <a:noFill/>
          <a:ln>
            <a:noFill/>
          </a:ln>
        </p:spPr>
      </p:pic>
      <p:pic>
        <p:nvPicPr>
          <p:cNvPr id="172" name="Google Shape;172;p31"/>
          <p:cNvPicPr preferRelativeResize="0"/>
          <p:nvPr/>
        </p:nvPicPr>
        <p:blipFill rotWithShape="1">
          <a:blip r:embed="rId4">
            <a:alphaModFix/>
          </a:blip>
          <a:srcRect b="4007" l="9910" r="8722" t="1465"/>
          <a:stretch/>
        </p:blipFill>
        <p:spPr>
          <a:xfrm>
            <a:off x="3381075" y="0"/>
            <a:ext cx="2801300" cy="5158400"/>
          </a:xfrm>
          <a:prstGeom prst="rect">
            <a:avLst/>
          </a:prstGeom>
          <a:noFill/>
          <a:ln>
            <a:noFill/>
          </a:ln>
        </p:spPr>
      </p:pic>
      <p:pic>
        <p:nvPicPr>
          <p:cNvPr id="173" name="Google Shape;173;p31"/>
          <p:cNvPicPr preferRelativeResize="0"/>
          <p:nvPr/>
        </p:nvPicPr>
        <p:blipFill>
          <a:blip r:embed="rId5">
            <a:alphaModFix/>
          </a:blip>
          <a:stretch>
            <a:fillRect/>
          </a:stretch>
        </p:blipFill>
        <p:spPr>
          <a:xfrm>
            <a:off x="6461800" y="0"/>
            <a:ext cx="2682193" cy="5143500"/>
          </a:xfrm>
          <a:prstGeom prst="rect">
            <a:avLst/>
          </a:prstGeom>
          <a:noFill/>
          <a:ln>
            <a:noFill/>
          </a:ln>
        </p:spPr>
      </p:pic>
      <p:sp>
        <p:nvSpPr>
          <p:cNvPr id="174" name="Google Shape;174;p31"/>
          <p:cNvSpPr txBox="1"/>
          <p:nvPr/>
        </p:nvSpPr>
        <p:spPr>
          <a:xfrm>
            <a:off x="276175" y="4487600"/>
            <a:ext cx="73458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Fayum mummy portraits. Egypt, c. 100 C.E</a:t>
            </a:r>
            <a:endParaRPr sz="2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03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AutoNum type="arabicPeriod"/>
            </a:pPr>
            <a:r>
              <a:rPr lang="en" sz="2400"/>
              <a:t>Race is fake</a:t>
            </a:r>
            <a:endParaRPr sz="2400"/>
          </a:p>
          <a:p>
            <a:pPr indent="-381000" lvl="0" marL="457200" rtl="0" algn="l">
              <a:lnSpc>
                <a:spcPct val="200000"/>
              </a:lnSpc>
              <a:spcBef>
                <a:spcPts val="0"/>
              </a:spcBef>
              <a:spcAft>
                <a:spcPts val="0"/>
              </a:spcAft>
              <a:buSzPts val="2400"/>
              <a:buAutoNum type="arabicPeriod"/>
            </a:pPr>
            <a:r>
              <a:rPr lang="en" sz="2400"/>
              <a:t>Genetics testing for ancestry is limited</a:t>
            </a:r>
            <a:endParaRPr sz="2400"/>
          </a:p>
          <a:p>
            <a:pPr indent="-381000" lvl="0" marL="457200" rtl="0" algn="l">
              <a:lnSpc>
                <a:spcPct val="200000"/>
              </a:lnSpc>
              <a:spcBef>
                <a:spcPts val="0"/>
              </a:spcBef>
              <a:spcAft>
                <a:spcPts val="0"/>
              </a:spcAft>
              <a:buSzPts val="2400"/>
              <a:buAutoNum type="arabicPeriod"/>
            </a:pPr>
            <a:r>
              <a:rPr lang="en" sz="2400"/>
              <a:t>Don’t trust genetics testing companies!</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great flaw with all DNA analysis:</a:t>
            </a:r>
            <a:endParaRPr/>
          </a:p>
        </p:txBody>
      </p:sp>
      <p:sp>
        <p:nvSpPr>
          <p:cNvPr id="180" name="Google Shape;18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It ignores the importance of </a:t>
            </a:r>
            <a:r>
              <a:rPr b="1" lang="en" sz="2400"/>
              <a:t>effect size</a:t>
            </a:r>
            <a:r>
              <a:rPr lang="en" sz="2400"/>
              <a:t> to the phenotype</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Hack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Hack--Intuitively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Intuition - </a:t>
            </a:r>
            <a:r>
              <a:rPr lang="en"/>
              <a:t>Background</a:t>
            </a:r>
            <a:endParaRPr/>
          </a:p>
        </p:txBody>
      </p:sp>
      <p:sp>
        <p:nvSpPr>
          <p:cNvPr id="196" name="Google Shape;196;p3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b="1" lang="en">
                <a:solidFill>
                  <a:srgbClr val="E06666"/>
                </a:solidFill>
              </a:rPr>
              <a:t>Label</a:t>
            </a:r>
            <a:r>
              <a:rPr lang="en"/>
              <a:t> reference populations (french, chinese, indian, etc)</a:t>
            </a:r>
            <a:endParaRPr/>
          </a:p>
          <a:p>
            <a:pPr indent="-342900" lvl="0" marL="457200" rtl="0" algn="l">
              <a:lnSpc>
                <a:spcPct val="150000"/>
              </a:lnSpc>
              <a:spcBef>
                <a:spcPts val="0"/>
              </a:spcBef>
              <a:spcAft>
                <a:spcPts val="0"/>
              </a:spcAft>
              <a:buSzPts val="1800"/>
              <a:buAutoNum type="arabicPeriod"/>
            </a:pPr>
            <a:r>
              <a:rPr b="1" lang="en"/>
              <a:t>Cluster</a:t>
            </a:r>
            <a:r>
              <a:rPr lang="en"/>
              <a:t> and define the genetic commonality within each population </a:t>
            </a:r>
            <a:endParaRPr/>
          </a:p>
          <a:p>
            <a:pPr indent="-342900" lvl="0" marL="457200" rtl="0" algn="l">
              <a:lnSpc>
                <a:spcPct val="150000"/>
              </a:lnSpc>
              <a:spcBef>
                <a:spcPts val="0"/>
              </a:spcBef>
              <a:spcAft>
                <a:spcPts val="0"/>
              </a:spcAft>
              <a:buSzPts val="1800"/>
              <a:buAutoNum type="arabicPeriod"/>
            </a:pPr>
            <a:r>
              <a:rPr b="1" lang="en"/>
              <a:t>Project</a:t>
            </a:r>
            <a:r>
              <a:rPr lang="en"/>
              <a:t> this definition onto a new DNA sample in order to get its admixture report (ancestry)</a:t>
            </a:r>
            <a:endParaRPr/>
          </a:p>
        </p:txBody>
      </p:sp>
      <p:pic>
        <p:nvPicPr>
          <p:cNvPr id="197" name="Google Shape;197;p35"/>
          <p:cNvPicPr preferRelativeResize="0"/>
          <p:nvPr/>
        </p:nvPicPr>
        <p:blipFill rotWithShape="1">
          <a:blip r:embed="rId3">
            <a:alphaModFix/>
          </a:blip>
          <a:srcRect b="0" l="0" r="27855" t="0"/>
          <a:stretch/>
        </p:blipFill>
        <p:spPr>
          <a:xfrm>
            <a:off x="4520300" y="1020429"/>
            <a:ext cx="4509200" cy="3978050"/>
          </a:xfrm>
          <a:prstGeom prst="rect">
            <a:avLst/>
          </a:prstGeom>
          <a:noFill/>
          <a:ln>
            <a:noFill/>
          </a:ln>
        </p:spPr>
      </p:pic>
      <p:sp>
        <p:nvSpPr>
          <p:cNvPr id="198" name="Google Shape;198;p35"/>
          <p:cNvSpPr/>
          <p:nvPr/>
        </p:nvSpPr>
        <p:spPr>
          <a:xfrm>
            <a:off x="5952175" y="4106625"/>
            <a:ext cx="603000" cy="954600"/>
          </a:xfrm>
          <a:prstGeom prst="rect">
            <a:avLst/>
          </a:prstGeom>
          <a:no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Intuition - </a:t>
            </a:r>
            <a:r>
              <a:rPr lang="en"/>
              <a:t>Background</a:t>
            </a:r>
            <a:endParaRPr/>
          </a:p>
        </p:txBody>
      </p:sp>
      <p:sp>
        <p:nvSpPr>
          <p:cNvPr id="204" name="Google Shape;204;p3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b="1" lang="en">
                <a:solidFill>
                  <a:srgbClr val="000000"/>
                </a:solidFill>
              </a:rPr>
              <a:t>Label</a:t>
            </a:r>
            <a:r>
              <a:rPr lang="en"/>
              <a:t> reference populations (french, chinese, indian, etc)</a:t>
            </a:r>
            <a:endParaRPr/>
          </a:p>
          <a:p>
            <a:pPr indent="-342900" lvl="0" marL="457200" rtl="0" algn="l">
              <a:lnSpc>
                <a:spcPct val="150000"/>
              </a:lnSpc>
              <a:spcBef>
                <a:spcPts val="0"/>
              </a:spcBef>
              <a:spcAft>
                <a:spcPts val="0"/>
              </a:spcAft>
              <a:buSzPts val="1800"/>
              <a:buAutoNum type="arabicPeriod"/>
            </a:pPr>
            <a:r>
              <a:rPr b="1" lang="en">
                <a:solidFill>
                  <a:srgbClr val="FF9900"/>
                </a:solidFill>
              </a:rPr>
              <a:t>Cluster</a:t>
            </a:r>
            <a:r>
              <a:rPr lang="en"/>
              <a:t> and define the genetic commonality within each population </a:t>
            </a:r>
            <a:endParaRPr/>
          </a:p>
          <a:p>
            <a:pPr indent="-342900" lvl="0" marL="457200" rtl="0" algn="l">
              <a:lnSpc>
                <a:spcPct val="150000"/>
              </a:lnSpc>
              <a:spcBef>
                <a:spcPts val="0"/>
              </a:spcBef>
              <a:spcAft>
                <a:spcPts val="0"/>
              </a:spcAft>
              <a:buSzPts val="1800"/>
              <a:buAutoNum type="arabicPeriod"/>
            </a:pPr>
            <a:r>
              <a:rPr b="1" lang="en">
                <a:solidFill>
                  <a:srgbClr val="38761D"/>
                </a:solidFill>
              </a:rPr>
              <a:t>Project</a:t>
            </a:r>
            <a:r>
              <a:rPr lang="en"/>
              <a:t> this definition onto a new DNA sample in order to get its admixture report (ancestry)</a:t>
            </a:r>
            <a:endParaRPr/>
          </a:p>
        </p:txBody>
      </p:sp>
      <p:pic>
        <p:nvPicPr>
          <p:cNvPr id="205" name="Google Shape;205;p36"/>
          <p:cNvPicPr preferRelativeResize="0"/>
          <p:nvPr/>
        </p:nvPicPr>
        <p:blipFill>
          <a:blip r:embed="rId3">
            <a:alphaModFix/>
          </a:blip>
          <a:stretch>
            <a:fillRect/>
          </a:stretch>
        </p:blipFill>
        <p:spPr>
          <a:xfrm>
            <a:off x="4521457" y="1254850"/>
            <a:ext cx="4622543" cy="3416399"/>
          </a:xfrm>
          <a:prstGeom prst="rect">
            <a:avLst/>
          </a:prstGeom>
          <a:noFill/>
          <a:ln>
            <a:noFill/>
          </a:ln>
        </p:spPr>
      </p:pic>
      <p:sp>
        <p:nvSpPr>
          <p:cNvPr id="206" name="Google Shape;206;p36"/>
          <p:cNvSpPr/>
          <p:nvPr/>
        </p:nvSpPr>
        <p:spPr>
          <a:xfrm>
            <a:off x="7004825" y="3285800"/>
            <a:ext cx="216300" cy="156300"/>
          </a:xfrm>
          <a:prstGeom prst="triangle">
            <a:avLst>
              <a:gd fmla="val 50000" name="adj"/>
            </a:avLst>
          </a:prstGeom>
          <a:solidFill>
            <a:srgbClr val="38761D"/>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Intuition - “Vulnerability”</a:t>
            </a:r>
            <a:endParaRPr/>
          </a:p>
        </p:txBody>
      </p:sp>
      <p:sp>
        <p:nvSpPr>
          <p:cNvPr id="212" name="Google Shape;212;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en"/>
              <a:t>The data is shallow</a:t>
            </a:r>
            <a:endParaRPr/>
          </a:p>
          <a:p>
            <a:pPr indent="-317500" lvl="1" marL="914400" rtl="0" algn="l">
              <a:lnSpc>
                <a:spcPct val="200000"/>
              </a:lnSpc>
              <a:spcBef>
                <a:spcPts val="0"/>
              </a:spcBef>
              <a:spcAft>
                <a:spcPts val="0"/>
              </a:spcAft>
              <a:buSzPts val="1400"/>
              <a:buChar char="○"/>
            </a:pPr>
            <a:r>
              <a:rPr lang="en"/>
              <a:t>The exact reference population of these services is unknown</a:t>
            </a:r>
            <a:endParaRPr/>
          </a:p>
          <a:p>
            <a:pPr indent="-342900" lvl="0" marL="457200" rtl="0" algn="l">
              <a:lnSpc>
                <a:spcPct val="200000"/>
              </a:lnSpc>
              <a:spcBef>
                <a:spcPts val="0"/>
              </a:spcBef>
              <a:spcAft>
                <a:spcPts val="0"/>
              </a:spcAft>
              <a:buSzPts val="1800"/>
              <a:buAutoNum type="arabicPeriod"/>
            </a:pPr>
            <a:r>
              <a:rPr lang="en"/>
              <a:t>The data is under-defined/specified</a:t>
            </a:r>
            <a:endParaRPr/>
          </a:p>
          <a:p>
            <a:pPr indent="-317500" lvl="1" marL="914400" rtl="0" algn="l">
              <a:lnSpc>
                <a:spcPct val="200000"/>
              </a:lnSpc>
              <a:spcBef>
                <a:spcPts val="0"/>
              </a:spcBef>
              <a:spcAft>
                <a:spcPts val="0"/>
              </a:spcAft>
              <a:buSzPts val="1400"/>
              <a:buChar char="○"/>
            </a:pPr>
            <a:r>
              <a:rPr lang="en" sz="1400"/>
              <a:t>There is no audit process for ancestry “verification”</a:t>
            </a:r>
            <a:endParaRPr/>
          </a:p>
          <a:p>
            <a:pPr indent="0" lvl="0" marL="0" rtl="0" algn="l">
              <a:lnSpc>
                <a:spcPct val="200000"/>
              </a:lnSpc>
              <a:spcBef>
                <a:spcPts val="1600"/>
              </a:spcBef>
              <a:spcAft>
                <a:spcPts val="0"/>
              </a:spcAft>
              <a:buNone/>
            </a:pPr>
            <a:r>
              <a:rPr lang="en"/>
              <a:t>Depending on the reference populations, the algorithm can learn based on signal unique to this particular reference data and not necessarily unique to the underlying ancestry populations</a:t>
            </a:r>
            <a:endParaRPr/>
          </a:p>
          <a:p>
            <a:pPr indent="0" lvl="0" marL="457200" rtl="0" algn="l">
              <a:lnSpc>
                <a:spcPct val="200000"/>
              </a:lnSpc>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Intuition - Hack</a:t>
            </a:r>
            <a:endParaRPr/>
          </a:p>
        </p:txBody>
      </p:sp>
      <p:sp>
        <p:nvSpPr>
          <p:cNvPr id="218" name="Google Shape;21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Shift DNA </a:t>
            </a:r>
            <a:r>
              <a:rPr lang="en">
                <a:solidFill>
                  <a:srgbClr val="38761D"/>
                </a:solidFill>
              </a:rPr>
              <a:t>sample</a:t>
            </a:r>
            <a:r>
              <a:rPr lang="en"/>
              <a:t> from </a:t>
            </a:r>
            <a:r>
              <a:rPr lang="en">
                <a:solidFill>
                  <a:srgbClr val="FF9900"/>
                </a:solidFill>
              </a:rPr>
              <a:t>original ancestry</a:t>
            </a:r>
            <a:r>
              <a:rPr lang="en"/>
              <a:t> to </a:t>
            </a:r>
            <a:r>
              <a:rPr lang="en">
                <a:solidFill>
                  <a:srgbClr val="0000FF"/>
                </a:solidFill>
              </a:rPr>
              <a:t>target ancestry</a:t>
            </a:r>
            <a:endParaRPr>
              <a:solidFill>
                <a:srgbClr val="0000FF"/>
              </a:solidFill>
            </a:endParaRPr>
          </a:p>
          <a:p>
            <a:pPr indent="-342900" lvl="0" marL="457200" rtl="0" algn="l">
              <a:spcBef>
                <a:spcPts val="1600"/>
              </a:spcBef>
              <a:spcAft>
                <a:spcPts val="0"/>
              </a:spcAft>
              <a:buSzPts val="1800"/>
              <a:buAutoNum type="arabicPeriod"/>
            </a:pPr>
            <a:r>
              <a:rPr b="1" lang="en"/>
              <a:t>Cluster</a:t>
            </a:r>
            <a:r>
              <a:rPr lang="en"/>
              <a:t> with all the data as normal</a:t>
            </a:r>
            <a:endParaRPr/>
          </a:p>
          <a:p>
            <a:pPr indent="-342900" lvl="0" marL="457200" rtl="0" algn="l">
              <a:spcBef>
                <a:spcPts val="0"/>
              </a:spcBef>
              <a:spcAft>
                <a:spcPts val="0"/>
              </a:spcAft>
              <a:buSzPts val="1800"/>
              <a:buAutoNum type="arabicPeriod"/>
            </a:pPr>
            <a:r>
              <a:rPr b="1" lang="en"/>
              <a:t>Score</a:t>
            </a:r>
            <a:r>
              <a:rPr lang="en"/>
              <a:t> all the data against the </a:t>
            </a:r>
            <a:r>
              <a:rPr lang="en">
                <a:solidFill>
                  <a:srgbClr val="38761D"/>
                </a:solidFill>
              </a:rPr>
              <a:t>sample</a:t>
            </a:r>
            <a:r>
              <a:rPr lang="en"/>
              <a:t> data</a:t>
            </a:r>
            <a:endParaRPr/>
          </a:p>
          <a:p>
            <a:pPr indent="-342900" lvl="0" marL="457200" rtl="0" algn="l">
              <a:spcBef>
                <a:spcPts val="0"/>
              </a:spcBef>
              <a:spcAft>
                <a:spcPts val="0"/>
              </a:spcAft>
              <a:buSzPts val="1800"/>
              <a:buAutoNum type="arabicPeriod"/>
            </a:pPr>
            <a:r>
              <a:rPr lang="en"/>
              <a:t>~</a:t>
            </a:r>
            <a:r>
              <a:rPr b="1" lang="en"/>
              <a:t>Hack</a:t>
            </a:r>
            <a:r>
              <a:rPr lang="en"/>
              <a:t>~</a:t>
            </a:r>
            <a:endParaRPr/>
          </a:p>
          <a:p>
            <a:pPr indent="-342900" lvl="1" marL="914400" rtl="0" algn="l">
              <a:spcBef>
                <a:spcPts val="0"/>
              </a:spcBef>
              <a:spcAft>
                <a:spcPts val="0"/>
              </a:spcAft>
              <a:buSzPts val="1800"/>
              <a:buAutoNum type="alphaLcPeriod"/>
            </a:pPr>
            <a:r>
              <a:rPr lang="en" sz="1800"/>
              <a:t>From </a:t>
            </a:r>
            <a:r>
              <a:rPr lang="en" sz="1800">
                <a:solidFill>
                  <a:srgbClr val="0000FF"/>
                </a:solidFill>
              </a:rPr>
              <a:t>target ancestry data</a:t>
            </a:r>
            <a:r>
              <a:rPr lang="en" sz="1800">
                <a:solidFill>
                  <a:srgbClr val="38761D"/>
                </a:solidFill>
              </a:rPr>
              <a:t> </a:t>
            </a:r>
            <a:r>
              <a:rPr b="1" lang="en" sz="1800">
                <a:solidFill>
                  <a:srgbClr val="666666"/>
                </a:solidFill>
              </a:rPr>
              <a:t>keep</a:t>
            </a:r>
            <a:r>
              <a:rPr lang="en" sz="1800">
                <a:solidFill>
                  <a:srgbClr val="666666"/>
                </a:solidFill>
              </a:rPr>
              <a:t> dat</a:t>
            </a:r>
            <a:r>
              <a:rPr lang="en" sz="1800">
                <a:solidFill>
                  <a:srgbClr val="434343"/>
                </a:solidFill>
              </a:rPr>
              <a:t>a that are closest to the sample</a:t>
            </a:r>
            <a:endParaRPr sz="1800">
              <a:solidFill>
                <a:srgbClr val="434343"/>
              </a:solidFill>
            </a:endParaRPr>
          </a:p>
          <a:p>
            <a:pPr indent="-342900" lvl="1" marL="914400" rtl="0" algn="l">
              <a:spcBef>
                <a:spcPts val="0"/>
              </a:spcBef>
              <a:spcAft>
                <a:spcPts val="0"/>
              </a:spcAft>
              <a:buClr>
                <a:srgbClr val="666666"/>
              </a:buClr>
              <a:buSzPts val="1800"/>
              <a:buAutoNum type="alphaLcPeriod"/>
            </a:pPr>
            <a:r>
              <a:rPr lang="en" sz="1800">
                <a:solidFill>
                  <a:srgbClr val="666666"/>
                </a:solidFill>
              </a:rPr>
              <a:t>From </a:t>
            </a:r>
            <a:r>
              <a:rPr lang="en" sz="1800">
                <a:solidFill>
                  <a:srgbClr val="FF9900"/>
                </a:solidFill>
              </a:rPr>
              <a:t>original ancestry data </a:t>
            </a:r>
            <a:r>
              <a:rPr b="1" lang="en" sz="1800">
                <a:solidFill>
                  <a:srgbClr val="666666"/>
                </a:solidFill>
              </a:rPr>
              <a:t>remove </a:t>
            </a:r>
            <a:r>
              <a:rPr lang="en" sz="1800">
                <a:solidFill>
                  <a:srgbClr val="666666"/>
                </a:solidFill>
              </a:rPr>
              <a:t>data that are closest to the sample</a:t>
            </a:r>
            <a:endParaRPr sz="1800">
              <a:solidFill>
                <a:srgbClr val="666666"/>
              </a:solidFill>
            </a:endParaRPr>
          </a:p>
          <a:p>
            <a:pPr indent="-342900" lvl="0" marL="457200" rtl="0" algn="l">
              <a:spcBef>
                <a:spcPts val="0"/>
              </a:spcBef>
              <a:spcAft>
                <a:spcPts val="0"/>
              </a:spcAft>
              <a:buClr>
                <a:srgbClr val="666666"/>
              </a:buClr>
              <a:buSzPts val="1800"/>
              <a:buAutoNum type="arabicPeriod"/>
            </a:pPr>
            <a:r>
              <a:rPr b="1" lang="en">
                <a:solidFill>
                  <a:srgbClr val="666666"/>
                </a:solidFill>
              </a:rPr>
              <a:t>Cluster again - </a:t>
            </a:r>
            <a:r>
              <a:rPr lang="en">
                <a:solidFill>
                  <a:srgbClr val="666666"/>
                </a:solidFill>
              </a:rPr>
              <a:t>this will shift the ancestry</a:t>
            </a:r>
            <a:endParaRPr sz="1800">
              <a:solidFill>
                <a:srgbClr val="666666"/>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Hack--For Real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Clone the Repository and Follow  </a:t>
            </a:r>
            <a:endParaRPr/>
          </a:p>
        </p:txBody>
      </p:sp>
      <p:sp>
        <p:nvSpPr>
          <p:cNvPr id="229" name="Google Shape;229;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30" name="Google Shape;230;p40"/>
          <p:cNvPicPr preferRelativeResize="0"/>
          <p:nvPr/>
        </p:nvPicPr>
        <p:blipFill>
          <a:blip r:embed="rId3">
            <a:alphaModFix/>
          </a:blip>
          <a:stretch>
            <a:fillRect/>
          </a:stretch>
        </p:blipFill>
        <p:spPr>
          <a:xfrm>
            <a:off x="1318050" y="964675"/>
            <a:ext cx="6286176" cy="4119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HG01108</a:t>
            </a:r>
            <a:endParaRPr/>
          </a:p>
        </p:txBody>
      </p:sp>
      <p:sp>
        <p:nvSpPr>
          <p:cNvPr id="236" name="Google Shape;236;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37" name="Google Shape;237;p41"/>
          <p:cNvPicPr preferRelativeResize="0"/>
          <p:nvPr/>
        </p:nvPicPr>
        <p:blipFill>
          <a:blip r:embed="rId3">
            <a:alphaModFix/>
          </a:blip>
          <a:stretch>
            <a:fillRect/>
          </a:stretch>
        </p:blipFill>
        <p:spPr>
          <a:xfrm>
            <a:off x="696438" y="959850"/>
            <a:ext cx="7751119" cy="4183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Race is Dumb</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Command</a:t>
            </a:r>
            <a:endParaRPr/>
          </a:p>
        </p:txBody>
      </p:sp>
      <p:pic>
        <p:nvPicPr>
          <p:cNvPr id="243" name="Google Shape;243;p42"/>
          <p:cNvPicPr preferRelativeResize="0"/>
          <p:nvPr/>
        </p:nvPicPr>
        <p:blipFill>
          <a:blip r:embed="rId3">
            <a:alphaModFix/>
          </a:blip>
          <a:stretch>
            <a:fillRect/>
          </a:stretch>
        </p:blipFill>
        <p:spPr>
          <a:xfrm>
            <a:off x="0" y="1266080"/>
            <a:ext cx="9143998" cy="3039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43"/>
          <p:cNvPicPr preferRelativeResize="0"/>
          <p:nvPr/>
        </p:nvPicPr>
        <p:blipFill>
          <a:blip r:embed="rId3">
            <a:alphaModFix/>
          </a:blip>
          <a:stretch>
            <a:fillRect/>
          </a:stretch>
        </p:blipFill>
        <p:spPr>
          <a:xfrm>
            <a:off x="1867588" y="824525"/>
            <a:ext cx="5408824" cy="4318976"/>
          </a:xfrm>
          <a:prstGeom prst="rect">
            <a:avLst/>
          </a:prstGeom>
          <a:noFill/>
          <a:ln>
            <a:noFill/>
          </a:ln>
        </p:spPr>
      </p:pic>
      <p:sp>
        <p:nvSpPr>
          <p:cNvPr id="249" name="Google Shape;24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Visual via `classify_HG01108.html`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HG1108 </a:t>
            </a:r>
            <a:r>
              <a:rPr lang="en">
                <a:solidFill>
                  <a:srgbClr val="FF9900"/>
                </a:solidFill>
              </a:rPr>
              <a:t>Original Ancestry</a:t>
            </a:r>
            <a:endParaRPr>
              <a:solidFill>
                <a:srgbClr val="FF9900"/>
              </a:solidFill>
            </a:endParaRPr>
          </a:p>
        </p:txBody>
      </p:sp>
      <p:pic>
        <p:nvPicPr>
          <p:cNvPr id="255" name="Google Shape;255;p44"/>
          <p:cNvPicPr preferRelativeResize="0"/>
          <p:nvPr/>
        </p:nvPicPr>
        <p:blipFill>
          <a:blip r:embed="rId3">
            <a:alphaModFix/>
          </a:blip>
          <a:stretch>
            <a:fillRect/>
          </a:stretch>
        </p:blipFill>
        <p:spPr>
          <a:xfrm>
            <a:off x="0" y="1017725"/>
            <a:ext cx="9144003" cy="793784"/>
          </a:xfrm>
          <a:prstGeom prst="rect">
            <a:avLst/>
          </a:prstGeom>
          <a:noFill/>
          <a:ln>
            <a:noFill/>
          </a:ln>
        </p:spPr>
      </p:pic>
      <p:pic>
        <p:nvPicPr>
          <p:cNvPr id="256" name="Google Shape;256;p44"/>
          <p:cNvPicPr preferRelativeResize="0"/>
          <p:nvPr/>
        </p:nvPicPr>
        <p:blipFill>
          <a:blip r:embed="rId4">
            <a:alphaModFix/>
          </a:blip>
          <a:stretch>
            <a:fillRect/>
          </a:stretch>
        </p:blipFill>
        <p:spPr>
          <a:xfrm>
            <a:off x="2135109" y="1811500"/>
            <a:ext cx="4873790" cy="3332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 Command</a:t>
            </a:r>
            <a:endParaRPr/>
          </a:p>
        </p:txBody>
      </p:sp>
      <p:pic>
        <p:nvPicPr>
          <p:cNvPr id="262" name="Google Shape;262;p45"/>
          <p:cNvPicPr preferRelativeResize="0"/>
          <p:nvPr/>
        </p:nvPicPr>
        <p:blipFill>
          <a:blip r:embed="rId3">
            <a:alphaModFix/>
          </a:blip>
          <a:stretch>
            <a:fillRect/>
          </a:stretch>
        </p:blipFill>
        <p:spPr>
          <a:xfrm>
            <a:off x="0" y="1241875"/>
            <a:ext cx="9143999" cy="34394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46"/>
          <p:cNvPicPr preferRelativeResize="0"/>
          <p:nvPr/>
        </p:nvPicPr>
        <p:blipFill rotWithShape="1">
          <a:blip r:embed="rId3">
            <a:alphaModFix/>
          </a:blip>
          <a:srcRect b="3515" l="0" r="0" t="7246"/>
          <a:stretch/>
        </p:blipFill>
        <p:spPr>
          <a:xfrm>
            <a:off x="1681400" y="1017725"/>
            <a:ext cx="5448700" cy="4125175"/>
          </a:xfrm>
          <a:prstGeom prst="rect">
            <a:avLst/>
          </a:prstGeom>
          <a:noFill/>
          <a:ln>
            <a:noFill/>
          </a:ln>
        </p:spPr>
      </p:pic>
      <p:sp>
        <p:nvSpPr>
          <p:cNvPr id="268" name="Google Shape;268;p46"/>
          <p:cNvSpPr txBox="1"/>
          <p:nvPr>
            <p:ph type="title"/>
          </p:nvPr>
        </p:nvSpPr>
        <p:spPr>
          <a:xfrm>
            <a:off x="311700" y="445025"/>
            <a:ext cx="868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 - Visual via </a:t>
            </a:r>
            <a:r>
              <a:rPr lang="en" sz="1800"/>
              <a:t>`kenya_dig_it.html` and `kenya_dig_it_trainedMap.html`</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7"/>
          <p:cNvSpPr txBox="1"/>
          <p:nvPr>
            <p:ph type="title"/>
          </p:nvPr>
        </p:nvSpPr>
        <p:spPr>
          <a:xfrm>
            <a:off x="311700" y="445025"/>
            <a:ext cx="868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 - Visual via </a:t>
            </a:r>
            <a:r>
              <a:rPr lang="en" sz="1800"/>
              <a:t>`kenya_dig_it.html` and `kenya_dig_it_trainedMap.html`</a:t>
            </a:r>
            <a:endParaRPr sz="1800"/>
          </a:p>
        </p:txBody>
      </p:sp>
      <p:pic>
        <p:nvPicPr>
          <p:cNvPr id="274" name="Google Shape;274;p47"/>
          <p:cNvPicPr preferRelativeResize="0"/>
          <p:nvPr/>
        </p:nvPicPr>
        <p:blipFill rotWithShape="1">
          <a:blip r:embed="rId3">
            <a:alphaModFix/>
          </a:blip>
          <a:srcRect b="0" l="2534" r="0" t="7295"/>
          <a:stretch/>
        </p:blipFill>
        <p:spPr>
          <a:xfrm>
            <a:off x="1376800" y="950500"/>
            <a:ext cx="5642251" cy="40962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8"/>
          <p:cNvSpPr txBox="1"/>
          <p:nvPr>
            <p:ph type="title"/>
          </p:nvPr>
        </p:nvSpPr>
        <p:spPr>
          <a:xfrm>
            <a:off x="311700" y="445025"/>
            <a:ext cx="868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 - Visual via </a:t>
            </a:r>
            <a:r>
              <a:rPr lang="en" sz="1800"/>
              <a:t>`kenya_dig_it.html` and `kenya_dig_it_trainedMap.html`</a:t>
            </a:r>
            <a:endParaRPr sz="1800"/>
          </a:p>
        </p:txBody>
      </p:sp>
      <p:pic>
        <p:nvPicPr>
          <p:cNvPr id="280" name="Google Shape;280;p48"/>
          <p:cNvPicPr preferRelativeResize="0"/>
          <p:nvPr/>
        </p:nvPicPr>
        <p:blipFill rotWithShape="1">
          <a:blip r:embed="rId3">
            <a:alphaModFix/>
          </a:blip>
          <a:srcRect b="2446" l="0" r="0" t="7267"/>
          <a:stretch/>
        </p:blipFill>
        <p:spPr>
          <a:xfrm>
            <a:off x="1794175" y="1017725"/>
            <a:ext cx="5315549" cy="4067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HG1108 </a:t>
            </a:r>
            <a:r>
              <a:rPr lang="en">
                <a:solidFill>
                  <a:srgbClr val="0000FF"/>
                </a:solidFill>
              </a:rPr>
              <a:t>Target Ancestry</a:t>
            </a:r>
            <a:endParaRPr>
              <a:solidFill>
                <a:srgbClr val="0000FF"/>
              </a:solidFill>
            </a:endParaRPr>
          </a:p>
        </p:txBody>
      </p:sp>
      <p:pic>
        <p:nvPicPr>
          <p:cNvPr id="286" name="Google Shape;286;p49"/>
          <p:cNvPicPr preferRelativeResize="0"/>
          <p:nvPr/>
        </p:nvPicPr>
        <p:blipFill rotWithShape="1">
          <a:blip r:embed="rId3">
            <a:alphaModFix/>
          </a:blip>
          <a:srcRect b="0" l="0" r="0" t="1468"/>
          <a:stretch/>
        </p:blipFill>
        <p:spPr>
          <a:xfrm>
            <a:off x="2200975" y="1749725"/>
            <a:ext cx="4992101" cy="3351424"/>
          </a:xfrm>
          <a:prstGeom prst="rect">
            <a:avLst/>
          </a:prstGeom>
          <a:noFill/>
          <a:ln>
            <a:noFill/>
          </a:ln>
        </p:spPr>
      </p:pic>
      <p:pic>
        <p:nvPicPr>
          <p:cNvPr id="287" name="Google Shape;287;p49"/>
          <p:cNvPicPr preferRelativeResize="0"/>
          <p:nvPr/>
        </p:nvPicPr>
        <p:blipFill>
          <a:blip r:embed="rId4">
            <a:alphaModFix/>
          </a:blip>
          <a:stretch>
            <a:fillRect/>
          </a:stretch>
        </p:blipFill>
        <p:spPr>
          <a:xfrm>
            <a:off x="0" y="970180"/>
            <a:ext cx="9143998" cy="77953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Pause--What’s up here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Prompts: Algorithmic fallibility</a:t>
            </a:r>
            <a:endParaRPr/>
          </a:p>
        </p:txBody>
      </p:sp>
      <p:sp>
        <p:nvSpPr>
          <p:cNvPr id="298" name="Google Shape;298;p51"/>
          <p:cNvSpPr txBox="1"/>
          <p:nvPr>
            <p:ph idx="1" type="body"/>
          </p:nvPr>
        </p:nvSpPr>
        <p:spPr>
          <a:xfrm>
            <a:off x="311700" y="1152475"/>
            <a:ext cx="4884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t-SNE+DBSCAN does not preserve distance the way that PCA does </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rPr lang="en"/>
              <a:t>This set, as well as the algorithm used is opaque to the public as it is considered proprietary to 23AndMe.</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descr="U.K. approves sales of 23andMe genetic test banned in U.S ..." id="299" name="Google Shape;299;p51"/>
          <p:cNvPicPr preferRelativeResize="0"/>
          <p:nvPr/>
        </p:nvPicPr>
        <p:blipFill>
          <a:blip r:embed="rId3">
            <a:alphaModFix/>
          </a:blip>
          <a:stretch>
            <a:fillRect/>
          </a:stretch>
        </p:blipFill>
        <p:spPr>
          <a:xfrm>
            <a:off x="5358573" y="2193075"/>
            <a:ext cx="3785425" cy="2950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3302475" y="582050"/>
            <a:ext cx="5772150" cy="2133600"/>
          </a:xfrm>
          <a:prstGeom prst="rect">
            <a:avLst/>
          </a:prstGeom>
          <a:noFill/>
          <a:ln>
            <a:noFill/>
          </a:ln>
        </p:spPr>
      </p:pic>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people are </a:t>
            </a:r>
            <a:r>
              <a:rPr lang="en"/>
              <a:t>obsessed</a:t>
            </a:r>
            <a:r>
              <a:rPr lang="en"/>
              <a:t> with “genetic” race</a:t>
            </a:r>
            <a:endParaRPr/>
          </a:p>
        </p:txBody>
      </p:sp>
      <p:pic>
        <p:nvPicPr>
          <p:cNvPr id="74" name="Google Shape;74;p16"/>
          <p:cNvPicPr preferRelativeResize="0"/>
          <p:nvPr/>
        </p:nvPicPr>
        <p:blipFill rotWithShape="1">
          <a:blip r:embed="rId4">
            <a:alphaModFix/>
          </a:blip>
          <a:srcRect b="0" l="0" r="0" t="61696"/>
          <a:stretch/>
        </p:blipFill>
        <p:spPr>
          <a:xfrm>
            <a:off x="0" y="3064925"/>
            <a:ext cx="6646275" cy="933925"/>
          </a:xfrm>
          <a:prstGeom prst="rect">
            <a:avLst/>
          </a:prstGeom>
          <a:noFill/>
          <a:ln>
            <a:noFill/>
          </a:ln>
        </p:spPr>
      </p:pic>
      <p:pic>
        <p:nvPicPr>
          <p:cNvPr id="75" name="Google Shape;75;p16"/>
          <p:cNvPicPr preferRelativeResize="0"/>
          <p:nvPr/>
        </p:nvPicPr>
        <p:blipFill>
          <a:blip r:embed="rId5">
            <a:alphaModFix/>
          </a:blip>
          <a:stretch>
            <a:fillRect/>
          </a:stretch>
        </p:blipFill>
        <p:spPr>
          <a:xfrm>
            <a:off x="0" y="2715655"/>
            <a:ext cx="9143999" cy="503339"/>
          </a:xfrm>
          <a:prstGeom prst="rect">
            <a:avLst/>
          </a:prstGeom>
          <a:noFill/>
          <a:ln>
            <a:noFill/>
          </a:ln>
        </p:spPr>
      </p:pic>
      <p:pic>
        <p:nvPicPr>
          <p:cNvPr id="76" name="Google Shape;76;p16"/>
          <p:cNvPicPr preferRelativeResize="0"/>
          <p:nvPr/>
        </p:nvPicPr>
        <p:blipFill rotWithShape="1">
          <a:blip r:embed="rId6">
            <a:alphaModFix/>
          </a:blip>
          <a:srcRect b="-5045" l="14753" r="34944" t="64190"/>
          <a:stretch/>
        </p:blipFill>
        <p:spPr>
          <a:xfrm>
            <a:off x="0" y="1137550"/>
            <a:ext cx="3346950" cy="833975"/>
          </a:xfrm>
          <a:prstGeom prst="rect">
            <a:avLst/>
          </a:prstGeom>
          <a:noFill/>
          <a:ln>
            <a:noFill/>
          </a:ln>
        </p:spPr>
      </p:pic>
      <p:pic>
        <p:nvPicPr>
          <p:cNvPr id="77" name="Google Shape;77;p16"/>
          <p:cNvPicPr preferRelativeResize="0"/>
          <p:nvPr/>
        </p:nvPicPr>
        <p:blipFill>
          <a:blip r:embed="rId7">
            <a:alphaModFix/>
          </a:blip>
          <a:stretch>
            <a:fillRect/>
          </a:stretch>
        </p:blipFill>
        <p:spPr>
          <a:xfrm>
            <a:off x="3147800" y="3607750"/>
            <a:ext cx="5996201" cy="1535750"/>
          </a:xfrm>
          <a:prstGeom prst="rect">
            <a:avLst/>
          </a:prstGeom>
          <a:noFill/>
          <a:ln>
            <a:noFill/>
          </a:ln>
        </p:spPr>
      </p:pic>
      <p:pic>
        <p:nvPicPr>
          <p:cNvPr id="78" name="Google Shape;78;p16"/>
          <p:cNvPicPr preferRelativeResize="0"/>
          <p:nvPr/>
        </p:nvPicPr>
        <p:blipFill rotWithShape="1">
          <a:blip r:embed="rId8">
            <a:alphaModFix/>
          </a:blip>
          <a:srcRect b="0" l="0" r="0" t="52514"/>
          <a:stretch/>
        </p:blipFill>
        <p:spPr>
          <a:xfrm>
            <a:off x="0" y="2100809"/>
            <a:ext cx="3346951" cy="48555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descr="Welcome to Out of Poverty Caucus | Out of Poverty Caucus" id="304" name="Google Shape;304;p52"/>
          <p:cNvPicPr preferRelativeResize="0"/>
          <p:nvPr/>
        </p:nvPicPr>
        <p:blipFill>
          <a:blip r:embed="rId3">
            <a:alphaModFix/>
          </a:blip>
          <a:stretch>
            <a:fillRect/>
          </a:stretch>
        </p:blipFill>
        <p:spPr>
          <a:xfrm>
            <a:off x="5116875" y="2972925"/>
            <a:ext cx="3973250" cy="2170575"/>
          </a:xfrm>
          <a:prstGeom prst="rect">
            <a:avLst/>
          </a:prstGeom>
          <a:noFill/>
          <a:ln>
            <a:noFill/>
          </a:ln>
        </p:spPr>
      </p:pic>
      <p:pic>
        <p:nvPicPr>
          <p:cNvPr descr="U.K. approves sales of 23andMe genetic test banned in U.S ..." id="305" name="Google Shape;305;p52"/>
          <p:cNvPicPr preferRelativeResize="0"/>
          <p:nvPr/>
        </p:nvPicPr>
        <p:blipFill>
          <a:blip r:embed="rId4">
            <a:alphaModFix/>
          </a:blip>
          <a:stretch>
            <a:fillRect/>
          </a:stretch>
        </p:blipFill>
        <p:spPr>
          <a:xfrm>
            <a:off x="5304698" y="193400"/>
            <a:ext cx="3785425" cy="2950425"/>
          </a:xfrm>
          <a:prstGeom prst="rect">
            <a:avLst/>
          </a:prstGeom>
          <a:noFill/>
          <a:ln>
            <a:noFill/>
          </a:ln>
        </p:spPr>
      </p:pic>
      <p:sp>
        <p:nvSpPr>
          <p:cNvPr id="306" name="Google Shape;30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Prompts: Social and Policy</a:t>
            </a:r>
            <a:endParaRPr/>
          </a:p>
        </p:txBody>
      </p:sp>
      <p:sp>
        <p:nvSpPr>
          <p:cNvPr id="307" name="Google Shape;307;p52"/>
          <p:cNvSpPr txBox="1"/>
          <p:nvPr>
            <p:ph idx="1" type="body"/>
          </p:nvPr>
        </p:nvSpPr>
        <p:spPr>
          <a:xfrm>
            <a:off x="311700" y="1152475"/>
            <a:ext cx="455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creates the SNP panel at genetic testing companies? At governments?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Prompts: Social and Policy</a:t>
            </a:r>
            <a:endParaRPr/>
          </a:p>
        </p:txBody>
      </p:sp>
      <p:sp>
        <p:nvSpPr>
          <p:cNvPr id="313" name="Google Shape;313;p53"/>
          <p:cNvSpPr txBox="1"/>
          <p:nvPr>
            <p:ph idx="1" type="body"/>
          </p:nvPr>
        </p:nvSpPr>
        <p:spPr>
          <a:xfrm>
            <a:off x="266100" y="1161575"/>
            <a:ext cx="455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creates the SNP board at genetics testing companies? At governments?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selection of which SNPs to use as ethnicity markers will identify the placement of those races - literally determining ethnic boundaries. </a:t>
            </a:r>
            <a:endParaRPr/>
          </a:p>
          <a:p>
            <a:pPr indent="0" lvl="0" marL="0" rtl="0" algn="l">
              <a:spcBef>
                <a:spcPts val="1600"/>
              </a:spcBef>
              <a:spcAft>
                <a:spcPts val="0"/>
              </a:spcAft>
              <a:buNone/>
            </a:pPr>
            <a:r>
              <a:t/>
            </a:r>
            <a:endParaRPr/>
          </a:p>
          <a:p>
            <a:pPr indent="0" lvl="0" marL="0" rtl="0" algn="l">
              <a:spcBef>
                <a:spcPts val="1600"/>
              </a:spcBef>
              <a:spcAft>
                <a:spcPts val="1600"/>
              </a:spcAft>
              <a:buClr>
                <a:schemeClr val="dk1"/>
              </a:buClr>
              <a:buSzPts val="1100"/>
              <a:buFont typeface="Arial"/>
              <a:buNone/>
            </a:pPr>
            <a:r>
              <a:t/>
            </a:r>
            <a:endParaRPr/>
          </a:p>
        </p:txBody>
      </p:sp>
      <p:pic>
        <p:nvPicPr>
          <p:cNvPr id="314" name="Google Shape;314;p53"/>
          <p:cNvPicPr preferRelativeResize="0"/>
          <p:nvPr/>
        </p:nvPicPr>
        <p:blipFill>
          <a:blip r:embed="rId3">
            <a:alphaModFix/>
          </a:blip>
          <a:stretch>
            <a:fillRect/>
          </a:stretch>
        </p:blipFill>
        <p:spPr>
          <a:xfrm>
            <a:off x="4405524" y="1067825"/>
            <a:ext cx="4738474" cy="2133250"/>
          </a:xfrm>
          <a:prstGeom prst="rect">
            <a:avLst/>
          </a:prstGeom>
          <a:noFill/>
          <a:ln>
            <a:noFill/>
          </a:ln>
        </p:spPr>
      </p:pic>
      <p:pic>
        <p:nvPicPr>
          <p:cNvPr id="315" name="Google Shape;315;p53"/>
          <p:cNvPicPr preferRelativeResize="0"/>
          <p:nvPr/>
        </p:nvPicPr>
        <p:blipFill>
          <a:blip r:embed="rId4">
            <a:alphaModFix/>
          </a:blip>
          <a:stretch>
            <a:fillRect/>
          </a:stretch>
        </p:blipFill>
        <p:spPr>
          <a:xfrm>
            <a:off x="4578038" y="3201075"/>
            <a:ext cx="4594104" cy="19424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19" name="Shape 319"/>
        <p:cNvGrpSpPr/>
        <p:nvPr/>
      </p:nvGrpSpPr>
      <p:grpSpPr>
        <a:xfrm>
          <a:off x="0" y="0"/>
          <a:ext cx="0" cy="0"/>
          <a:chOff x="0" y="0"/>
          <a:chExt cx="0" cy="0"/>
        </a:xfrm>
      </p:grpSpPr>
      <p:sp>
        <p:nvSpPr>
          <p:cNvPr id="320" name="Google Shape;32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2" name="Google Shape;322;p54"/>
          <p:cNvPicPr preferRelativeResize="0"/>
          <p:nvPr/>
        </p:nvPicPr>
        <p:blipFill rotWithShape="1">
          <a:blip r:embed="rId3">
            <a:alphaModFix/>
          </a:blip>
          <a:srcRect b="8185" l="0" r="6812" t="9961"/>
          <a:stretch/>
        </p:blipFill>
        <p:spPr>
          <a:xfrm>
            <a:off x="0" y="158530"/>
            <a:ext cx="9144000" cy="451839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DNA and ICE</a:t>
            </a:r>
            <a:endParaRPr/>
          </a:p>
        </p:txBody>
      </p:sp>
      <p:pic>
        <p:nvPicPr>
          <p:cNvPr id="328" name="Google Shape;328;p55"/>
          <p:cNvPicPr preferRelativeResize="0"/>
          <p:nvPr/>
        </p:nvPicPr>
        <p:blipFill>
          <a:blip r:embed="rId3">
            <a:alphaModFix/>
          </a:blip>
          <a:stretch>
            <a:fillRect/>
          </a:stretch>
        </p:blipFill>
        <p:spPr>
          <a:xfrm>
            <a:off x="0" y="1608072"/>
            <a:ext cx="9143999" cy="250520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Pls don’t put a lot of stock in the ancestry reports in direct-to-consumer genomics products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 Datasets</a:t>
            </a:r>
            <a:endParaRPr/>
          </a:p>
        </p:txBody>
      </p:sp>
      <p:sp>
        <p:nvSpPr>
          <p:cNvPr id="349" name="Google Shape;349;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Datasets</a:t>
            </a:r>
            <a:endParaRPr sz="1000">
              <a:solidFill>
                <a:schemeClr val="dk1"/>
              </a:solidFill>
            </a:endParaRPr>
          </a:p>
          <a:p>
            <a:pPr indent="0" lvl="0" marL="0" rtl="0" algn="l">
              <a:spcBef>
                <a:spcPts val="1600"/>
              </a:spcBef>
              <a:spcAft>
                <a:spcPts val="0"/>
              </a:spcAft>
              <a:buClr>
                <a:schemeClr val="dk1"/>
              </a:buClr>
              <a:buSzPts val="1100"/>
              <a:buFont typeface="Arial"/>
              <a:buNone/>
            </a:pPr>
            <a:r>
              <a:rPr lang="en" sz="1000" u="sng">
                <a:solidFill>
                  <a:schemeClr val="accent5"/>
                </a:solidFill>
                <a:hlinkClick r:id="rId3"/>
              </a:rPr>
              <a:t>https://www.genome.gov/27528684/1000-genomes-project/</a:t>
            </a:r>
            <a:endParaRPr sz="1000" u="sng">
              <a:solidFill>
                <a:schemeClr val="accent5"/>
              </a:solidFill>
              <a:hlinkClick r:id="rId4"/>
            </a:endParaRPr>
          </a:p>
          <a:p>
            <a:pPr indent="0" lvl="0" marL="0" rtl="0" algn="l">
              <a:spcBef>
                <a:spcPts val="1600"/>
              </a:spcBef>
              <a:spcAft>
                <a:spcPts val="0"/>
              </a:spcAft>
              <a:buClr>
                <a:schemeClr val="dk1"/>
              </a:buClr>
              <a:buSzPts val="1100"/>
              <a:buFont typeface="Arial"/>
              <a:buNone/>
            </a:pPr>
            <a:r>
              <a:rPr lang="en" sz="1000" u="sng">
                <a:solidFill>
                  <a:schemeClr val="accent5"/>
                </a:solidFill>
                <a:hlinkClick r:id="rId5"/>
              </a:rPr>
              <a:t>https://www.genome.gov/10001688/international-hapmap-project/</a:t>
            </a:r>
            <a:endParaRPr sz="1000"/>
          </a:p>
          <a:p>
            <a:pPr indent="0" lvl="0" marL="0" rtl="0" algn="l">
              <a:spcBef>
                <a:spcPts val="1600"/>
              </a:spcBef>
              <a:spcAft>
                <a:spcPts val="0"/>
              </a:spcAft>
              <a:buClr>
                <a:schemeClr val="dk1"/>
              </a:buClr>
              <a:buSzPts val="1100"/>
              <a:buFont typeface="Arial"/>
              <a:buNone/>
            </a:pPr>
            <a:r>
              <a:rPr lang="en" sz="1000"/>
              <a:t>UK Biobank</a:t>
            </a:r>
            <a:endParaRPr sz="1000"/>
          </a:p>
          <a:p>
            <a:pPr indent="0" lvl="0" marL="0" rtl="0" algn="l">
              <a:spcBef>
                <a:spcPts val="1600"/>
              </a:spcBef>
              <a:spcAft>
                <a:spcPts val="0"/>
              </a:spcAft>
              <a:buClr>
                <a:schemeClr val="dk1"/>
              </a:buClr>
              <a:buSzPts val="1100"/>
              <a:buFont typeface="Arial"/>
              <a:buNone/>
            </a:pPr>
            <a:r>
              <a:rPr lang="en" sz="1000" u="sng">
                <a:solidFill>
                  <a:schemeClr val="hlink"/>
                </a:solidFill>
                <a:hlinkClick r:id="rId6"/>
              </a:rPr>
              <a:t>https://my.pgp-hms.org/public_genetic_data?data_type=23andMe</a:t>
            </a:r>
            <a:endParaRPr sz="1000"/>
          </a:p>
          <a:p>
            <a:pPr indent="0" lvl="0" marL="0" rtl="0" algn="l">
              <a:spcBef>
                <a:spcPts val="1600"/>
              </a:spcBef>
              <a:spcAft>
                <a:spcPts val="0"/>
              </a:spcAft>
              <a:buClr>
                <a:schemeClr val="dk1"/>
              </a:buClr>
              <a:buSzPts val="1100"/>
              <a:buFont typeface="Arial"/>
              <a:buNone/>
            </a:pPr>
            <a:r>
              <a:t/>
            </a:r>
            <a:endParaRPr sz="1000"/>
          </a:p>
          <a:p>
            <a:pPr indent="0" lvl="0" marL="0" rtl="0" algn="l">
              <a:spcBef>
                <a:spcPts val="160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0"/>
              </a:spcAft>
              <a:buNone/>
            </a:pPr>
            <a:r>
              <a:t/>
            </a:r>
            <a:endParaRPr sz="1000"/>
          </a:p>
          <a:p>
            <a:pPr indent="0" lvl="0" marL="0" rtl="0" algn="l">
              <a:spcBef>
                <a:spcPts val="1600"/>
              </a:spcBef>
              <a:spcAft>
                <a:spcPts val="0"/>
              </a:spcAft>
              <a:buClr>
                <a:schemeClr val="dk1"/>
              </a:buClr>
              <a:buSzPts val="1100"/>
              <a:buFont typeface="Arial"/>
              <a:buNone/>
            </a:pPr>
            <a:r>
              <a:t/>
            </a:r>
            <a:endParaRPr sz="1000"/>
          </a:p>
          <a:p>
            <a:pPr indent="0" lvl="0" marL="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Code </a:t>
            </a:r>
            <a:endParaRPr/>
          </a:p>
        </p:txBody>
      </p:sp>
      <p:sp>
        <p:nvSpPr>
          <p:cNvPr id="355" name="Google Shape;355;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accent5"/>
                </a:solidFill>
                <a:hlinkClick r:id="rId3"/>
              </a:rPr>
              <a:t>https://github.com/snehitp/cehg16-workshop</a:t>
            </a:r>
            <a:r>
              <a:rPr lang="en" sz="1000"/>
              <a:t> </a:t>
            </a:r>
            <a:endParaRPr sz="1000"/>
          </a:p>
          <a:p>
            <a:pPr indent="0" lvl="0" marL="0" rtl="0" algn="l">
              <a:spcBef>
                <a:spcPts val="1600"/>
              </a:spcBef>
              <a:spcAft>
                <a:spcPts val="0"/>
              </a:spcAft>
              <a:buNone/>
            </a:pPr>
            <a:r>
              <a:rPr lang="en" sz="1000" u="sng">
                <a:solidFill>
                  <a:schemeClr val="accent5"/>
                </a:solidFill>
                <a:hlinkClick r:id="rId4"/>
              </a:rPr>
              <a:t>https://github.com/pcgoddard/Burchardlab_Tutorials/wiki/ADMIXTURE</a:t>
            </a:r>
            <a:endParaRPr sz="1000"/>
          </a:p>
          <a:p>
            <a:pPr indent="0" lvl="0" marL="0" rtl="0" algn="l">
              <a:spcBef>
                <a:spcPts val="1600"/>
              </a:spcBef>
              <a:spcAft>
                <a:spcPts val="0"/>
              </a:spcAft>
              <a:buNone/>
            </a:pPr>
            <a:r>
              <a:rPr lang="en" sz="1000" u="sng">
                <a:solidFill>
                  <a:schemeClr val="accent5"/>
                </a:solidFill>
                <a:hlinkClick r:id="rId5"/>
              </a:rPr>
              <a:t>https://github.com/jacahill/Admixture</a:t>
            </a:r>
            <a:endParaRPr sz="1000"/>
          </a:p>
          <a:p>
            <a:pPr indent="0" lvl="0" marL="0" rtl="0" algn="l">
              <a:spcBef>
                <a:spcPts val="1600"/>
              </a:spcBef>
              <a:spcAft>
                <a:spcPts val="0"/>
              </a:spcAft>
              <a:buNone/>
            </a:pPr>
            <a:r>
              <a:rPr lang="en" sz="1000" u="sng">
                <a:solidFill>
                  <a:schemeClr val="accent5"/>
                </a:solidFill>
                <a:hlinkClick r:id="rId6"/>
              </a:rPr>
              <a:t>http://www.y-str.org/2014/04/bam-analysis-kit.html</a:t>
            </a:r>
            <a:endParaRPr sz="1000"/>
          </a:p>
          <a:p>
            <a:pPr indent="0" lvl="0" marL="0" rtl="0" algn="l">
              <a:spcBef>
                <a:spcPts val="1600"/>
              </a:spcBef>
              <a:spcAft>
                <a:spcPts val="0"/>
              </a:spcAft>
              <a:buNone/>
            </a:pPr>
            <a:r>
              <a:rPr lang="en" sz="1050" u="sng">
                <a:solidFill>
                  <a:srgbClr val="17191D"/>
                </a:solidFill>
                <a:highlight>
                  <a:srgbClr val="EEEFEF"/>
                </a:highlight>
                <a:latin typeface="Helvetica Neue"/>
                <a:ea typeface="Helvetica Neue"/>
                <a:cs typeface="Helvetica Neue"/>
                <a:sym typeface="Helvetica Neue"/>
                <a:hlinkClick r:id="rId7"/>
              </a:rPr>
              <a:t>https://github.com/pcgoddard/Burchardlab_Tutorials/wiki/ADMIXTURE</a:t>
            </a:r>
            <a:endParaRPr sz="1000"/>
          </a:p>
          <a:p>
            <a:pPr indent="0" lvl="0" marL="0" rtl="0" algn="l">
              <a:spcBef>
                <a:spcPts val="1600"/>
              </a:spcBef>
              <a:spcAft>
                <a:spcPts val="0"/>
              </a:spcAft>
              <a:buNone/>
            </a:pPr>
            <a:r>
              <a:rPr lang="en" sz="1000" u="sng">
                <a:solidFill>
                  <a:schemeClr val="hlink"/>
                </a:solidFill>
                <a:highlight>
                  <a:srgbClr val="FFFF00"/>
                </a:highlight>
                <a:hlinkClick r:id="rId8"/>
              </a:rPr>
              <a:t>https://pypi.org/project/admix/</a:t>
            </a:r>
            <a:endParaRPr sz="1000">
              <a:highlight>
                <a:srgbClr val="FFFF00"/>
              </a:highlight>
            </a:endParaRPr>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61" name="Google Shape;361;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7191D"/>
                </a:solidFill>
                <a:highlight>
                  <a:srgbClr val="EEEFEF"/>
                </a:highlight>
                <a:latin typeface="Helvetica Neue"/>
                <a:ea typeface="Helvetica Neue"/>
                <a:cs typeface="Helvetica Neue"/>
                <a:sym typeface="Helvetica Neue"/>
              </a:rPr>
              <a:t>"ADMIXTURE is a program for estimating ancestry in a model-based manner from large autosomal SNP genotype datasets, where the individuals are unrelated (for example, the individuals in a case-control association study)."</a:t>
            </a:r>
            <a:endParaRPr sz="1050">
              <a:solidFill>
                <a:srgbClr val="17191D"/>
              </a:solidFill>
              <a:highlight>
                <a:srgbClr val="EEEFEF"/>
              </a:highlight>
              <a:latin typeface="Helvetica Neue"/>
              <a:ea typeface="Helvetica Neue"/>
              <a:cs typeface="Helvetica Neue"/>
              <a:sym typeface="Helvetica Neue"/>
            </a:endParaRPr>
          </a:p>
          <a:p>
            <a:pPr indent="0" lvl="0" marL="0" rtl="0" algn="l">
              <a:spcBef>
                <a:spcPts val="1600"/>
              </a:spcBef>
              <a:spcAft>
                <a:spcPts val="0"/>
              </a:spcAft>
              <a:buClr>
                <a:schemeClr val="dk1"/>
              </a:buClr>
              <a:buSzPts val="1100"/>
              <a:buFont typeface="Arial"/>
              <a:buNone/>
            </a:pPr>
            <a:r>
              <a:rPr lang="en" sz="1050" u="sng">
                <a:solidFill>
                  <a:srgbClr val="17191D"/>
                </a:solidFill>
                <a:highlight>
                  <a:srgbClr val="EEEFEF"/>
                </a:highlight>
                <a:latin typeface="Helvetica Neue"/>
                <a:ea typeface="Helvetica Neue"/>
                <a:cs typeface="Helvetica Neue"/>
                <a:sym typeface="Helvetica Neue"/>
                <a:hlinkClick r:id="rId3"/>
              </a:rPr>
              <a:t>http://software.genetics.ucla.edu/admixture/admixture-manual.pdf</a:t>
            </a:r>
            <a:r>
              <a:rPr lang="en" sz="1000"/>
              <a:t>: </a:t>
            </a:r>
            <a:endParaRPr sz="1050">
              <a:solidFill>
                <a:srgbClr val="17191D"/>
              </a:solidFill>
              <a:highlight>
                <a:srgbClr val="EEEFEF"/>
              </a:highlight>
              <a:latin typeface="Helvetica Neue"/>
              <a:ea typeface="Helvetica Neue"/>
              <a:cs typeface="Helvetica Neue"/>
              <a:sym typeface="Helvetica Neue"/>
            </a:endParaRPr>
          </a:p>
          <a:p>
            <a:pPr indent="0" lvl="0" marL="0" rtl="0" algn="l">
              <a:spcBef>
                <a:spcPts val="1600"/>
              </a:spcBef>
              <a:spcAft>
                <a:spcPts val="0"/>
              </a:spcAft>
              <a:buClr>
                <a:schemeClr val="dk1"/>
              </a:buClr>
              <a:buSzPts val="1100"/>
              <a:buFont typeface="Arial"/>
              <a:buNone/>
            </a:pPr>
            <a:r>
              <a:rPr lang="en" sz="1000" u="sng">
                <a:solidFill>
                  <a:schemeClr val="accent5"/>
                </a:solidFill>
                <a:hlinkClick r:id="rId4"/>
              </a:rPr>
              <a:t>https://genome.cshlp.org/content/19/9/1655.short</a:t>
            </a:r>
            <a:endParaRPr sz="1000"/>
          </a:p>
          <a:p>
            <a:pPr indent="0" lvl="0" marL="0" rtl="0" algn="l">
              <a:spcBef>
                <a:spcPts val="1600"/>
              </a:spcBef>
              <a:spcAft>
                <a:spcPts val="0"/>
              </a:spcAft>
              <a:buClr>
                <a:schemeClr val="dk1"/>
              </a:buClr>
              <a:buSzPts val="1100"/>
              <a:buFont typeface="Arial"/>
              <a:buNone/>
            </a:pPr>
            <a:r>
              <a:rPr lang="en" sz="1000" u="sng">
                <a:solidFill>
                  <a:schemeClr val="accent5"/>
                </a:solidFill>
                <a:hlinkClick r:id="rId5"/>
              </a:rPr>
              <a:t>https://journals.plos.org/plosgenetics/article/authors?id=10.1371/journal.pgen.1000519</a:t>
            </a:r>
            <a:endParaRPr sz="1000"/>
          </a:p>
          <a:p>
            <a:pPr indent="0" lvl="0" marL="0" rtl="0" algn="l">
              <a:spcBef>
                <a:spcPts val="1600"/>
              </a:spcBef>
              <a:spcAft>
                <a:spcPts val="0"/>
              </a:spcAft>
              <a:buNone/>
            </a:pPr>
            <a:r>
              <a:rPr lang="en" sz="1000" u="sng">
                <a:solidFill>
                  <a:schemeClr val="accent5"/>
                </a:solidFill>
                <a:hlinkClick r:id="rId6"/>
              </a:rPr>
              <a:t>https://journals.plos.org/plosone/article/authors?id=10.1371/journal.pone.0032840</a:t>
            </a:r>
            <a:endParaRPr sz="1000"/>
          </a:p>
          <a:p>
            <a:pPr indent="-342900" lvl="0" marL="457200" rtl="0" algn="l">
              <a:spcBef>
                <a:spcPts val="1600"/>
              </a:spcBef>
              <a:spcAft>
                <a:spcPts val="0"/>
              </a:spcAft>
              <a:buSzPts val="1800"/>
              <a:buChar char="●"/>
            </a:pPr>
            <a:r>
              <a:rPr lang="en"/>
              <a:t>Ancestry testing uses SNP variant testing </a:t>
            </a:r>
            <a:r>
              <a:rPr lang="en" u="sng">
                <a:solidFill>
                  <a:schemeClr val="accent5"/>
                </a:solidFill>
                <a:hlinkClick r:id="rId7"/>
              </a:rPr>
              <a:t>https://ghr.nlm.nih.gov/primer/dtcgenetictesting/ancestrytesting</a:t>
            </a:r>
            <a:endParaRPr sz="1000"/>
          </a:p>
          <a:p>
            <a:pPr indent="0" lvl="0" marL="0" rtl="0" algn="l">
              <a:spcBef>
                <a:spcPts val="1600"/>
              </a:spcBef>
              <a:spcAft>
                <a:spcPts val="0"/>
              </a:spcAft>
              <a:buClr>
                <a:schemeClr val="dk1"/>
              </a:buClr>
              <a:buSzPts val="1100"/>
              <a:buFont typeface="Arial"/>
              <a:buNone/>
            </a:pPr>
            <a:r>
              <a:t/>
            </a:r>
            <a:endParaRPr sz="1000"/>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nvSpPr>
        <p:spPr>
          <a:xfrm>
            <a:off x="392300" y="842725"/>
            <a:ext cx="81729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rgbClr val="222222"/>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a:t> </a:t>
            </a:r>
            <a:endParaRPr/>
          </a:p>
        </p:txBody>
      </p:sp>
      <p:sp>
        <p:nvSpPr>
          <p:cNvPr id="84" name="Google Shape;84;p17"/>
          <p:cNvSpPr txBox="1"/>
          <p:nvPr/>
        </p:nvSpPr>
        <p:spPr>
          <a:xfrm>
            <a:off x="464950" y="1867050"/>
            <a:ext cx="7926000" cy="30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pic>
        <p:nvPicPr>
          <p:cNvPr id="85" name="Google Shape;85;p17"/>
          <p:cNvPicPr preferRelativeResize="0"/>
          <p:nvPr/>
        </p:nvPicPr>
        <p:blipFill>
          <a:blip r:embed="rId3">
            <a:alphaModFix/>
          </a:blip>
          <a:stretch>
            <a:fillRect/>
          </a:stretch>
        </p:blipFill>
        <p:spPr>
          <a:xfrm>
            <a:off x="0" y="195225"/>
            <a:ext cx="4722023" cy="4753051"/>
          </a:xfrm>
          <a:prstGeom prst="rect">
            <a:avLst/>
          </a:prstGeom>
          <a:noFill/>
          <a:ln>
            <a:noFill/>
          </a:ln>
        </p:spPr>
      </p:pic>
      <p:pic>
        <p:nvPicPr>
          <p:cNvPr id="86" name="Google Shape;86;p17"/>
          <p:cNvPicPr preferRelativeResize="0"/>
          <p:nvPr/>
        </p:nvPicPr>
        <p:blipFill rotWithShape="1">
          <a:blip r:embed="rId4">
            <a:alphaModFix/>
          </a:blip>
          <a:srcRect b="52403" l="0" r="0" t="0"/>
          <a:stretch/>
        </p:blipFill>
        <p:spPr>
          <a:xfrm>
            <a:off x="0" y="604750"/>
            <a:ext cx="9143999" cy="292625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 Literature</a:t>
            </a:r>
            <a:endParaRPr/>
          </a:p>
        </p:txBody>
      </p:sp>
      <p:sp>
        <p:nvSpPr>
          <p:cNvPr id="367" name="Google Shape;367;p62"/>
          <p:cNvSpPr txBox="1"/>
          <p:nvPr>
            <p:ph idx="1" type="body"/>
          </p:nvPr>
        </p:nvSpPr>
        <p:spPr>
          <a:xfrm>
            <a:off x="311696" y="143526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Stamped from the Beginning, Ibrahm Kendi</a:t>
            </a:r>
            <a:endParaRPr sz="1000"/>
          </a:p>
          <a:p>
            <a:pPr indent="0" lvl="0" marL="0" rtl="0" algn="l">
              <a:spcBef>
                <a:spcPts val="1600"/>
              </a:spcBef>
              <a:spcAft>
                <a:spcPts val="0"/>
              </a:spcAft>
              <a:buNone/>
            </a:pPr>
            <a:r>
              <a:rPr lang="en" sz="1000"/>
              <a:t>Cristina Moya at UC Davis</a:t>
            </a:r>
            <a:endParaRPr sz="1000"/>
          </a:p>
          <a:p>
            <a:pPr indent="0" lvl="0" marL="0" rtl="0" algn="l">
              <a:spcBef>
                <a:spcPts val="1600"/>
              </a:spcBef>
              <a:spcAft>
                <a:spcPts val="0"/>
              </a:spcAft>
              <a:buNone/>
            </a:pPr>
            <a:r>
              <a:rPr lang="en" sz="1000"/>
              <a:t>23AndMe ancestry composition explanation </a:t>
            </a:r>
            <a:r>
              <a:rPr lang="en" sz="1100" u="sng">
                <a:solidFill>
                  <a:schemeClr val="hlink"/>
                </a:solidFill>
                <a:hlinkClick r:id="rId3"/>
              </a:rPr>
              <a:t>https://www.23andme.com/ancestry-composition-guide/</a:t>
            </a:r>
            <a:r>
              <a:rPr lang="en" sz="1000"/>
              <a:t> and whitepaper linked on site</a:t>
            </a:r>
            <a:endParaRPr sz="1000"/>
          </a:p>
          <a:p>
            <a:pPr indent="0" lvl="0" marL="0" rtl="0" algn="l">
              <a:spcBef>
                <a:spcPts val="1600"/>
              </a:spcBef>
              <a:spcAft>
                <a:spcPts val="0"/>
              </a:spcAft>
              <a:buNone/>
            </a:pPr>
            <a:r>
              <a:rPr lang="en" sz="1000"/>
              <a:t>AAA Statement on Race </a:t>
            </a:r>
            <a:r>
              <a:rPr lang="en" sz="1000" u="sng">
                <a:solidFill>
                  <a:schemeClr val="hlink"/>
                </a:solidFill>
                <a:hlinkClick r:id="rId4"/>
              </a:rPr>
              <a:t>https://www.americananthro.org/ConnectWithAAA/Content.aspx?ItemNumber=2583</a:t>
            </a:r>
            <a:endParaRPr sz="1000"/>
          </a:p>
          <a:p>
            <a:pPr indent="0" lvl="0" marL="0" rtl="0" algn="l">
              <a:spcBef>
                <a:spcPts val="1600"/>
              </a:spcBef>
              <a:spcAft>
                <a:spcPts val="0"/>
              </a:spcAft>
              <a:buNone/>
            </a:pPr>
            <a:r>
              <a:rPr lang="en" sz="1000"/>
              <a:t>Anthropologists view on Race and Genetics </a:t>
            </a:r>
            <a:r>
              <a:rPr lang="en" sz="1000" u="sng">
                <a:solidFill>
                  <a:schemeClr val="hlink"/>
                </a:solidFill>
                <a:hlinkClick r:id="rId5"/>
              </a:rPr>
              <a:t>https://onlinelibrary.wiley.com/doi/full/10.1002/ajpa.23120</a:t>
            </a:r>
            <a:endParaRPr sz="1000"/>
          </a:p>
          <a:p>
            <a:pPr indent="0" lvl="0" marL="0" rtl="0" algn="l">
              <a:spcBef>
                <a:spcPts val="1600"/>
              </a:spcBef>
              <a:spcAft>
                <a:spcPts val="0"/>
              </a:spcAft>
              <a:buNone/>
            </a:pPr>
            <a:r>
              <a:rPr lang="en" sz="1000"/>
              <a:t>[Baker, 2017] Human ancestry correlates with language and reveals that race is not an objective genomic classifier </a:t>
            </a:r>
            <a:r>
              <a:rPr lang="en" sz="1000" u="sng">
                <a:solidFill>
                  <a:schemeClr val="hlink"/>
                </a:solidFill>
                <a:hlinkClick r:id="rId6"/>
              </a:rPr>
              <a:t>https://www.ncbi.nlm.nih.gov/pmc/articles/PMC5431528/</a:t>
            </a:r>
            <a:endParaRPr sz="1000"/>
          </a:p>
          <a:p>
            <a:pPr indent="0" lvl="0" marL="0" rtl="0" algn="l">
              <a:spcBef>
                <a:spcPts val="1600"/>
              </a:spcBef>
              <a:spcAft>
                <a:spcPts val="0"/>
              </a:spcAft>
              <a:buNone/>
            </a:pPr>
            <a:r>
              <a:rPr lang="en" sz="1000"/>
              <a:t>[Templeton 2013] Biological Races in Humans </a:t>
            </a:r>
            <a:r>
              <a:rPr lang="en" sz="1000" u="sng">
                <a:solidFill>
                  <a:schemeClr val="hlink"/>
                </a:solidFill>
                <a:hlinkClick r:id="rId7"/>
              </a:rPr>
              <a:t>https://www.ncbi.nlm.nih.gov/pmc/articles/PMC3737365/</a:t>
            </a:r>
            <a:endParaRPr sz="1000"/>
          </a:p>
          <a:p>
            <a:pPr indent="0" lvl="0" marL="0" rtl="0" algn="l">
              <a:spcBef>
                <a:spcPts val="1600"/>
              </a:spcBef>
              <a:spcAft>
                <a:spcPts val="0"/>
              </a:spcAft>
              <a:buNone/>
            </a:pPr>
            <a:r>
              <a:rPr lang="en" sz="1000"/>
              <a:t>TechCrunch </a:t>
            </a:r>
            <a:r>
              <a:rPr lang="en" sz="1000" u="sng">
                <a:solidFill>
                  <a:schemeClr val="hlink"/>
                </a:solidFill>
                <a:hlinkClick r:id="rId8"/>
              </a:rPr>
              <a:t>https://techcrunch.com/2019/01/18/dna-testing-twin-results-show-why-you-should-take-dna-analysis-with-a-grain-of-salt/</a:t>
            </a:r>
            <a:endParaRPr sz="10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73" name="Google Shape;373;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SzPts val="1050"/>
              <a:buChar char="●"/>
            </a:pPr>
            <a:r>
              <a:rPr lang="en" sz="1050">
                <a:solidFill>
                  <a:srgbClr val="24292E"/>
                </a:solidFill>
              </a:rPr>
              <a:t>GTM and t-SNE classification and clustering of 1000 Genomes Project populations </a:t>
            </a:r>
            <a:r>
              <a:rPr lang="en" sz="1100" u="sng">
                <a:solidFill>
                  <a:schemeClr val="accent5"/>
                </a:solidFill>
                <a:hlinkClick r:id="rId3"/>
              </a:rPr>
              <a:t>https://github.com/hagax8/ancestry_viz</a:t>
            </a:r>
            <a:endParaRPr sz="1050">
              <a:solidFill>
                <a:srgbClr val="24292E"/>
              </a:solidFill>
            </a:endParaRPr>
          </a:p>
          <a:p>
            <a:pPr indent="-295275" lvl="0" marL="457200" rtl="0" algn="l">
              <a:spcBef>
                <a:spcPts val="0"/>
              </a:spcBef>
              <a:spcAft>
                <a:spcPts val="0"/>
              </a:spcAft>
              <a:buSzPts val="1050"/>
              <a:buChar char="●"/>
            </a:pPr>
            <a:r>
              <a:rPr lang="en" sz="1050">
                <a:solidFill>
                  <a:srgbClr val="24292E"/>
                </a:solidFill>
              </a:rPr>
              <a:t>Worldmap visualization of 1000Genomes data </a:t>
            </a:r>
            <a:r>
              <a:rPr lang="en" sz="1050" u="sng">
                <a:solidFill>
                  <a:srgbClr val="0366D6"/>
                </a:solidFill>
                <a:hlinkClick r:id="rId4"/>
              </a:rPr>
              <a:t>https://lovingscience.com/ancestries/…</a:t>
            </a:r>
            <a:r>
              <a:rPr lang="en"/>
              <a:t>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end of the start for population sequencing </a:t>
            </a:r>
            <a:r>
              <a:rPr lang="en" sz="1100" u="sng">
                <a:solidFill>
                  <a:schemeClr val="hlink"/>
                </a:solidFill>
                <a:hlinkClick r:id="rId5"/>
              </a:rPr>
              <a:t>https://www.nature.com/articles/526052a</a:t>
            </a:r>
            <a:endParaRPr/>
          </a:p>
          <a:p>
            <a:pPr indent="0" lvl="0" marL="0" rtl="0" algn="l">
              <a:spcBef>
                <a:spcPts val="1600"/>
              </a:spcBef>
              <a:spcAft>
                <a:spcPts val="1600"/>
              </a:spcAft>
              <a:buNone/>
            </a:pPr>
            <a:r>
              <a:rPr lang="en"/>
              <a:t>List of resources: </a:t>
            </a:r>
            <a:r>
              <a:rPr lang="en" sz="1100" u="sng">
                <a:solidFill>
                  <a:schemeClr val="hlink"/>
                </a:solidFill>
                <a:hlinkClick r:id="rId6"/>
              </a:rPr>
              <a:t>https://www.livinganthropologically.com/race-is-a-social-construction/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Race is Dumb--We made it up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B0F00"/>
        </a:solidFill>
      </p:bgPr>
    </p:bg>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0" y="699164"/>
            <a:ext cx="9144003" cy="3536161"/>
          </a:xfrm>
          <a:prstGeom prst="rect">
            <a:avLst/>
          </a:prstGeom>
          <a:noFill/>
          <a:ln>
            <a:noFill/>
          </a:ln>
        </p:spPr>
      </p:pic>
      <p:sp>
        <p:nvSpPr>
          <p:cNvPr id="97" name="Google Shape;97;p19"/>
          <p:cNvSpPr txBox="1"/>
          <p:nvPr/>
        </p:nvSpPr>
        <p:spPr>
          <a:xfrm>
            <a:off x="1028700" y="4438200"/>
            <a:ext cx="7232400" cy="7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Fresco from Pompeii of Terentius Neo and his wife (c. 50–79 CE)</a:t>
            </a:r>
            <a:endParaRPr sz="18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idx="1" type="body"/>
          </p:nvPr>
        </p:nvSpPr>
        <p:spPr>
          <a:xfrm>
            <a:off x="311700" y="6171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You’ve probably heard </a:t>
            </a:r>
            <a:r>
              <a:rPr i="1" lang="en" sz="2400"/>
              <a:t>mulatto</a:t>
            </a:r>
            <a:r>
              <a:rPr lang="en" sz="2400"/>
              <a:t> but have you heard:</a:t>
            </a:r>
            <a:endParaRPr sz="2400"/>
          </a:p>
          <a:p>
            <a:pPr indent="-381000" lvl="0" marL="457200" rtl="0" algn="l">
              <a:spcBef>
                <a:spcPts val="1600"/>
              </a:spcBef>
              <a:spcAft>
                <a:spcPts val="0"/>
              </a:spcAft>
              <a:buSzPts val="2400"/>
              <a:buChar char="-"/>
            </a:pPr>
            <a:r>
              <a:rPr i="1" lang="en" sz="2400"/>
              <a:t>quadroon</a:t>
            </a:r>
            <a:endParaRPr i="1" sz="2400"/>
          </a:p>
          <a:p>
            <a:pPr indent="-381000" lvl="0" marL="457200" rtl="0" algn="l">
              <a:spcBef>
                <a:spcPts val="0"/>
              </a:spcBef>
              <a:spcAft>
                <a:spcPts val="0"/>
              </a:spcAft>
              <a:buSzPts val="2400"/>
              <a:buChar char="-"/>
            </a:pPr>
            <a:r>
              <a:rPr i="1" lang="en" sz="2400"/>
              <a:t>octoroon</a:t>
            </a:r>
            <a:endParaRPr i="1" sz="2400"/>
          </a:p>
          <a:p>
            <a:pPr indent="-381000" lvl="0" marL="457200" rtl="0" algn="l">
              <a:spcBef>
                <a:spcPts val="0"/>
              </a:spcBef>
              <a:spcAft>
                <a:spcPts val="0"/>
              </a:spcAft>
              <a:buSzPts val="2400"/>
              <a:buChar char="-"/>
            </a:pPr>
            <a:r>
              <a:rPr i="1" lang="en" sz="2400"/>
              <a:t>griff</a:t>
            </a:r>
            <a:endParaRPr i="1" sz="2400"/>
          </a:p>
          <a:p>
            <a:pPr indent="-381000" lvl="0" marL="457200" rtl="0" algn="l">
              <a:spcBef>
                <a:spcPts val="0"/>
              </a:spcBef>
              <a:spcAft>
                <a:spcPts val="0"/>
              </a:spcAft>
              <a:buSzPts val="2400"/>
              <a:buChar char="-"/>
            </a:pPr>
            <a:r>
              <a:rPr i="1" lang="en" sz="2400"/>
              <a:t>sacatra</a:t>
            </a:r>
            <a:endParaRPr i="1"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Race is Dumb</a:t>
            </a:r>
            <a:r>
              <a:rPr lang="en"/>
              <a:t>--and different from Ancestry and Genetics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